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12192000" cy="6858000"/>
  <p:embeddedFontLst>
    <p:embeddedFont>
      <p:font typeface="Calibri Light" panose="020F0302020204030204" pitchFamily="3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>
      <a:lnSpc>
        <a:spcPct val="100000"/>
      </a:lnSpc>
      <a:spcBef>
        <a:spcPts val="0"/>
      </a:spcBef>
      <a:spcAft>
        <a:spcPts val="0"/>
      </a:spcAft>
    </a:defPPr>
    <a:lvl1pPr marR="0" lv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1pPr>
    <a:lvl2pPr marR="0" lvl="1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2pPr>
    <a:lvl3pPr marR="0" lvl="2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3pPr>
    <a:lvl4pPr marR="0" lvl="3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4pPr>
    <a:lvl5pPr marR="0" lvl="4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5pPr>
    <a:lvl6pPr marR="0" lvl="5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6pPr>
    <a:lvl7pPr marR="0" lvl="6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7pPr>
    <a:lvl8pPr marR="0" lvl="7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8pPr>
    <a:lvl9pPr marR="0" lvl="8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C0DE1A0-F3AE-C019-3AB9-09C734A24028}">
  <a:tblStyle styleId="{3C0DE1A0-F3AE-C019-3AB9-09C734A24028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76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F62423-C245-4DAC-94D8-C86B8926ED40}" type="doc">
      <dgm:prSet loTypeId="urn:microsoft.com/office/officeart/2005/8/layout/orgChart1#1" loCatId="hierarchy" qsTypeId="urn:microsoft.com/office/officeart/2005/8/quickstyle/simple1" qsCatId="simple" csTypeId="urn:microsoft.com/office/officeart/2005/8/colors/accent1_2" csCatId="accent1" phldr="1"/>
      <dgm:spPr bwMode="auto"/>
      <dgm:t>
        <a:bodyPr/>
        <a:lstStyle/>
        <a:p>
          <a:pPr>
            <a:defRPr/>
          </a:pPr>
          <a:endParaRPr lang="ru-RU"/>
        </a:p>
      </dgm:t>
    </dgm:pt>
    <dgm:pt modelId="{F757DF56-7BC0-4DB7-861F-733414E5CF18}">
      <dgm:prSet phldrT="[Text]"/>
      <dgm:spPr bwMode="auto"/>
      <dgm:t>
        <a:bodyPr/>
        <a:lstStyle/>
        <a:p>
          <a:pPr>
            <a:defRPr/>
          </a:pPr>
          <a:r>
            <a:rPr lang="ru-RU"/>
            <a:t>Добавление входных данных</a:t>
          </a:r>
          <a:endParaRPr/>
        </a:p>
      </dgm:t>
    </dgm:pt>
    <dgm:pt modelId="{B998C74E-F5C2-46D9-BFD5-2E2D93BE3BD5}" type="parTrans" cxnId="{1D7D5477-64D1-4919-8089-F30F92051242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BB516BBD-CFCC-41F5-B8B3-BD721305FD2D}" type="sibTrans" cxnId="{1D7D5477-64D1-4919-8089-F30F92051242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2A7FD73-051E-4BDB-976B-AF2A82F1D714}">
      <dgm:prSet phldrT="[Text]"/>
      <dgm:spPr bwMode="auto"/>
      <dgm:t>
        <a:bodyPr/>
        <a:lstStyle/>
        <a:p>
          <a:pPr>
            <a:defRPr/>
          </a:pPr>
          <a:r>
            <a:rPr lang="ru-RU"/>
            <a:t>Производные данные</a:t>
          </a:r>
          <a:endParaRPr/>
        </a:p>
      </dgm:t>
    </dgm:pt>
    <dgm:pt modelId="{23725D80-A148-45D9-AC9E-A7843C392BF1}" type="parTrans" cxnId="{EEA7D75E-50F9-4535-ABA0-C2D6BC36CAB8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8D12990F-1DDE-4BD4-984F-DFEF86A15540}" type="sibTrans" cxnId="{EEA7D75E-50F9-4535-ABA0-C2D6BC36CAB8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9633815F-5ECB-4381-B775-8D3F32F22036}">
      <dgm:prSet phldrT="[Text]"/>
      <dgm:spPr bwMode="auto"/>
      <dgm:t>
        <a:bodyPr/>
        <a:lstStyle/>
        <a:p>
          <a:pPr>
            <a:defRPr/>
          </a:pPr>
          <a:r>
            <a:rPr lang="ru-RU"/>
            <a:t>Минутные данных</a:t>
          </a:r>
          <a:endParaRPr/>
        </a:p>
      </dgm:t>
    </dgm:pt>
    <dgm:pt modelId="{FB89528F-935B-41CD-B216-0F960C061D30}" type="parTrans" cxnId="{16FA77E3-736F-4739-BA41-DF092B98A6A7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FE5E8754-6B6A-4C3B-B080-8A7D2BAB71A0}" type="sibTrans" cxnId="{16FA77E3-736F-4739-BA41-DF092B98A6A7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DF710182-7878-4CFE-9632-637ADC098C43}">
      <dgm:prSet phldrT="[Text]"/>
      <dgm:spPr bwMode="auto"/>
      <dgm:t>
        <a:bodyPr/>
        <a:lstStyle/>
        <a:p>
          <a:pPr>
            <a:defRPr/>
          </a:pPr>
          <a:r>
            <a:rPr lang="ru-RU"/>
            <a:t>Другие модели</a:t>
          </a:r>
          <a:endParaRPr/>
        </a:p>
      </dgm:t>
    </dgm:pt>
    <dgm:pt modelId="{FF59DF93-567A-476A-9842-261FD0954A23}" type="parTrans" cxnId="{26CEAA44-CB90-4CF0-9D19-8D3014193DAA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198EBBCA-A906-4684-BB7A-D7097B66E38A}" type="sibTrans" cxnId="{26CEAA44-CB90-4CF0-9D19-8D3014193DAA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9725864D-1E1D-461C-9E15-A0AE45C328E4}">
      <dgm:prSet phldrT="[Text]"/>
      <dgm:spPr bwMode="auto"/>
      <dgm:t>
        <a:bodyPr/>
        <a:lstStyle/>
        <a:p>
          <a:pPr>
            <a:defRPr/>
          </a:pPr>
          <a:r>
            <a:rPr lang="ru-RU"/>
            <a:t>Относительные выходные данные</a:t>
          </a:r>
          <a:endParaRPr/>
        </a:p>
      </dgm:t>
    </dgm:pt>
    <dgm:pt modelId="{A201830E-F4E4-4FB9-AED8-8C7477C08DD0}" type="parTrans" cxnId="{A3BBC40A-69FF-4DD7-9F10-B65F90C48279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67D97031-20B7-4B88-9760-F3DFCCB2D4B3}" type="sibTrans" cxnId="{A3BBC40A-69FF-4DD7-9F10-B65F90C48279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28B8E250-D1A4-4A14-BFD3-267A08AFBA01}">
      <dgm:prSet phldrT="[Text]"/>
      <dgm:spPr bwMode="auto"/>
      <dgm:t>
        <a:bodyPr/>
        <a:lstStyle/>
        <a:p>
          <a:pPr>
            <a:defRPr/>
          </a:pPr>
          <a:r>
            <a:rPr lang="ru-RU"/>
            <a:t>Сверточные слои</a:t>
          </a:r>
          <a:endParaRPr/>
        </a:p>
      </dgm:t>
    </dgm:pt>
    <dgm:pt modelId="{C251D91E-97F1-461F-9FD6-4FF80A0BCB81}" type="parTrans" cxnId="{EE3C1DAD-5BE7-43FA-A41F-6F2A1531BAD6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FBF97FA6-B826-4333-9AD9-869729C38D4A}" type="sibTrans" cxnId="{EE3C1DAD-5BE7-43FA-A41F-6F2A1531BAD6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34B7717D-14FE-4811-A4E7-3841075C3FA8}">
      <dgm:prSet phldrT="[Text]"/>
      <dgm:spPr bwMode="auto"/>
      <dgm:t>
        <a:bodyPr/>
        <a:lstStyle/>
        <a:p>
          <a:pPr>
            <a:defRPr/>
          </a:pPr>
          <a:r>
            <a:rPr lang="ru-RU"/>
            <a:t>Рекуррентные слои</a:t>
          </a:r>
          <a:endParaRPr/>
        </a:p>
      </dgm:t>
    </dgm:pt>
    <dgm:pt modelId="{EC6342B7-73EB-440A-8642-BBADB3BC1944}" type="parTrans" cxnId="{89488E98-FF85-483E-8FC0-5B0E2E1A4FD6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90904542-85F0-40E2-9A24-488E69854402}" type="sibTrans" cxnId="{89488E98-FF85-483E-8FC0-5B0E2E1A4FD6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DB0DE86B-7196-4FCD-BD3C-0C27D84B1C20}">
      <dgm:prSet phldrT="[Text]"/>
      <dgm:spPr bwMode="auto"/>
      <dgm:t>
        <a:bodyPr/>
        <a:lstStyle/>
        <a:p>
          <a:pPr>
            <a:defRPr/>
          </a:pPr>
          <a:r>
            <a:rPr lang="en-US"/>
            <a:t>LSTM</a:t>
          </a:r>
          <a:endParaRPr lang="ru-RU"/>
        </a:p>
      </dgm:t>
    </dgm:pt>
    <dgm:pt modelId="{F41A627F-7F60-4034-B65F-66F5FE95BFF2}" type="parTrans" cxnId="{1AF6566E-8193-41BC-9AA3-69CE32BCE8EE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629BAC0E-8A4A-4D9D-AE08-09EF192C42B1}" type="sibTrans" cxnId="{1AF6566E-8193-41BC-9AA3-69CE32BCE8EE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092CC19D-7A07-4184-9681-6FF6049B1C4C}">
      <dgm:prSet phldrT="[Text]"/>
      <dgm:spPr bwMode="auto"/>
      <dgm:t>
        <a:bodyPr/>
        <a:lstStyle/>
        <a:p>
          <a:pPr>
            <a:defRPr/>
          </a:pPr>
          <a:r>
            <a:rPr lang="en-US"/>
            <a:t>GRU</a:t>
          </a:r>
          <a:endParaRPr lang="ru-RU"/>
        </a:p>
      </dgm:t>
    </dgm:pt>
    <dgm:pt modelId="{05288098-A7ED-4F5F-AE94-0C32AEFFC85F}" type="parTrans" cxnId="{058A6CEF-4333-4854-A487-A4E53344AD9A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FE5316DE-099C-41F1-B053-C93532E8ACE2}" type="sibTrans" cxnId="{058A6CEF-4333-4854-A487-A4E53344AD9A}">
      <dgm:prSet/>
      <dgm:spPr bwMode="auto"/>
      <dgm:t>
        <a:bodyPr/>
        <a:lstStyle/>
        <a:p>
          <a:pPr>
            <a:defRPr/>
          </a:pPr>
          <a:endParaRPr lang="ru-RU"/>
        </a:p>
      </dgm:t>
    </dgm:pt>
    <dgm:pt modelId="{0496FE10-F2E3-4087-B874-F89339FBDBB0}" type="pres">
      <dgm:prSet presAssocID="{9DF62423-C245-4DAC-94D8-C86B8926ED40}" presName="hierChild1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AE6024F7-4659-4D44-8FDD-D18EEEC31B4F}" type="pres">
      <dgm:prSet presAssocID="{F757DF56-7BC0-4DB7-861F-733414E5CF18}" presName="hierRoot1" presStyleCnt="0">
        <dgm:presLayoutVars>
          <dgm:hierBranch val="init"/>
        </dgm:presLayoutVars>
      </dgm:prSet>
      <dgm:spPr bwMode="auto"/>
    </dgm:pt>
    <dgm:pt modelId="{A1C5A5F5-DD9C-4E13-9D21-9BC1D78C5E16}" type="pres">
      <dgm:prSet presAssocID="{F757DF56-7BC0-4DB7-861F-733414E5CF18}" presName="rootComposite1" presStyleCnt="0"/>
      <dgm:spPr bwMode="auto"/>
    </dgm:pt>
    <dgm:pt modelId="{6284751E-A907-4275-B471-C1BB06884E6E}" type="pres">
      <dgm:prSet presAssocID="{F757DF56-7BC0-4DB7-861F-733414E5CF18}" presName="rootText1" presStyleLbl="node0" presStyleIdx="0" presStyleCnt="3" custLinFactNeighborX="-55432" custLinFactNeighborY="67101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9A74E3CB-5AED-41E5-9078-AD9D39922B4B}" type="pres">
      <dgm:prSet presAssocID="{F757DF56-7BC0-4DB7-861F-733414E5CF18}" presName="rootConnector1" presStyleLbl="node1" presStyleIdx="0" presStyleCnt="0"/>
      <dgm:spPr bwMode="auto"/>
      <dgm:t>
        <a:bodyPr/>
        <a:lstStyle/>
        <a:p>
          <a:pPr>
            <a:defRPr/>
          </a:pPr>
          <a:endParaRPr lang="ru-RU"/>
        </a:p>
      </dgm:t>
    </dgm:pt>
    <dgm:pt modelId="{DEDDADD4-6255-4237-8B89-30676287DD04}" type="pres">
      <dgm:prSet presAssocID="{F757DF56-7BC0-4DB7-861F-733414E5CF18}" presName="hierChild2" presStyleCnt="0"/>
      <dgm:spPr bwMode="auto"/>
    </dgm:pt>
    <dgm:pt modelId="{3685DC18-6993-40D7-9857-97EB14520B2F}" type="pres">
      <dgm:prSet presAssocID="{23725D80-A148-45D9-AC9E-A7843C392BF1}" presName="Name37" presStyleLbl="parChTrans1D2" presStyleIdx="0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2123E0A3-00D9-4EAD-9187-74CF87B64F55}" type="pres">
      <dgm:prSet presAssocID="{32A7FD73-051E-4BDB-976B-AF2A82F1D714}" presName="hierRoot2" presStyleCnt="0">
        <dgm:presLayoutVars>
          <dgm:hierBranch val="init"/>
        </dgm:presLayoutVars>
      </dgm:prSet>
      <dgm:spPr bwMode="auto"/>
    </dgm:pt>
    <dgm:pt modelId="{2B9D5A83-6C7B-4936-A106-EBC6DFAC4D16}" type="pres">
      <dgm:prSet presAssocID="{32A7FD73-051E-4BDB-976B-AF2A82F1D714}" presName="rootComposite" presStyleCnt="0"/>
      <dgm:spPr bwMode="auto"/>
    </dgm:pt>
    <dgm:pt modelId="{CE2A981B-B04A-4308-ABC7-29559384B510}" type="pres">
      <dgm:prSet presAssocID="{32A7FD73-051E-4BDB-976B-AF2A82F1D714}" presName="rootText" presStyleLbl="node2" presStyleIdx="0" presStyleCnt="4" custLinFactNeighborX="-23502" custLinFactNeighborY="62051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9B2EA473-C28B-41EA-BDCA-54DC75EF64A2}" type="pres">
      <dgm:prSet presAssocID="{32A7FD73-051E-4BDB-976B-AF2A82F1D714}" presName="rootConnector" presStyleLbl="node2" presStyleIdx="0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4D7B7A71-8F5B-4319-A252-3FCBA02151DE}" type="pres">
      <dgm:prSet presAssocID="{32A7FD73-051E-4BDB-976B-AF2A82F1D714}" presName="hierChild4" presStyleCnt="0"/>
      <dgm:spPr bwMode="auto"/>
    </dgm:pt>
    <dgm:pt modelId="{293CD865-1F3C-4D5B-B45A-9C98C060DD0D}" type="pres">
      <dgm:prSet presAssocID="{32A7FD73-051E-4BDB-976B-AF2A82F1D714}" presName="hierChild5" presStyleCnt="0"/>
      <dgm:spPr bwMode="auto"/>
    </dgm:pt>
    <dgm:pt modelId="{73608309-B85B-4AA0-B42C-B785D07A6FD8}" type="pres">
      <dgm:prSet presAssocID="{FB89528F-935B-41CD-B216-0F960C061D30}" presName="Name37" presStyleLbl="parChTrans1D2" presStyleIdx="1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B88D1331-FA77-43F4-B640-6856754C1B7C}" type="pres">
      <dgm:prSet presAssocID="{9633815F-5ECB-4381-B775-8D3F32F22036}" presName="hierRoot2" presStyleCnt="0">
        <dgm:presLayoutVars>
          <dgm:hierBranch val="init"/>
        </dgm:presLayoutVars>
      </dgm:prSet>
      <dgm:spPr bwMode="auto"/>
    </dgm:pt>
    <dgm:pt modelId="{0070559D-1E04-4E31-B574-C1010CA675DA}" type="pres">
      <dgm:prSet presAssocID="{9633815F-5ECB-4381-B775-8D3F32F22036}" presName="rootComposite" presStyleCnt="0"/>
      <dgm:spPr bwMode="auto"/>
    </dgm:pt>
    <dgm:pt modelId="{DE69C599-108C-4254-A040-21CB3BE01092}" type="pres">
      <dgm:prSet presAssocID="{9633815F-5ECB-4381-B775-8D3F32F22036}" presName="rootText" presStyleLbl="node2" presStyleIdx="1" presStyleCnt="4" custLinFactNeighborX="-17033" custLinFactNeighborY="62051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C2C78F04-677B-43F0-9239-1E58C2DB5DD3}" type="pres">
      <dgm:prSet presAssocID="{9633815F-5ECB-4381-B775-8D3F32F22036}" presName="rootConnector" presStyleLbl="node2" presStyleIdx="1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6216B7DF-C8BA-47E6-85A3-F992AE4157D8}" type="pres">
      <dgm:prSet presAssocID="{9633815F-5ECB-4381-B775-8D3F32F22036}" presName="hierChild4" presStyleCnt="0"/>
      <dgm:spPr bwMode="auto"/>
    </dgm:pt>
    <dgm:pt modelId="{5FF7DA00-6D52-4B53-8271-1547C03CCD8A}" type="pres">
      <dgm:prSet presAssocID="{9633815F-5ECB-4381-B775-8D3F32F22036}" presName="hierChild5" presStyleCnt="0"/>
      <dgm:spPr bwMode="auto"/>
    </dgm:pt>
    <dgm:pt modelId="{3B0F5DFA-8BD2-46BB-BB38-A5C2C653AA4A}" type="pres">
      <dgm:prSet presAssocID="{F757DF56-7BC0-4DB7-861F-733414E5CF18}" presName="hierChild3" presStyleCnt="0"/>
      <dgm:spPr bwMode="auto"/>
    </dgm:pt>
    <dgm:pt modelId="{A302FFB7-F4B1-44AD-BAF4-FDC066DAB34B}" type="pres">
      <dgm:prSet presAssocID="{DF710182-7878-4CFE-9632-637ADC098C43}" presName="hierRoot1" presStyleCnt="0">
        <dgm:presLayoutVars>
          <dgm:hierBranch val="init"/>
        </dgm:presLayoutVars>
      </dgm:prSet>
      <dgm:spPr bwMode="auto"/>
    </dgm:pt>
    <dgm:pt modelId="{F0464E6F-340D-459F-8C44-A6213DCD3E36}" type="pres">
      <dgm:prSet presAssocID="{DF710182-7878-4CFE-9632-637ADC098C43}" presName="rootComposite1" presStyleCnt="0"/>
      <dgm:spPr bwMode="auto"/>
    </dgm:pt>
    <dgm:pt modelId="{1FF3F9B2-647C-4946-A69E-4485CA427853}" type="pres">
      <dgm:prSet presAssocID="{DF710182-7878-4CFE-9632-637ADC098C43}" presName="rootText1" presStyleLbl="node0" presStyleIdx="1" presStyleCnt="3" custLinFactNeighborX="74194" custLinFactNeighborY="56358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20FBF222-31A1-4ED1-9F88-C4B9A4110586}" type="pres">
      <dgm:prSet presAssocID="{DF710182-7878-4CFE-9632-637ADC098C43}" presName="rootConnector1" presStyleLbl="node1" presStyleIdx="0" presStyleCnt="0"/>
      <dgm:spPr bwMode="auto"/>
      <dgm:t>
        <a:bodyPr/>
        <a:lstStyle/>
        <a:p>
          <a:pPr>
            <a:defRPr/>
          </a:pPr>
          <a:endParaRPr lang="ru-RU"/>
        </a:p>
      </dgm:t>
    </dgm:pt>
    <dgm:pt modelId="{F3994E41-CB36-4629-B495-30BD11F54203}" type="pres">
      <dgm:prSet presAssocID="{DF710182-7878-4CFE-9632-637ADC098C43}" presName="hierChild2" presStyleCnt="0"/>
      <dgm:spPr bwMode="auto"/>
    </dgm:pt>
    <dgm:pt modelId="{52F2EE62-971F-4F80-9D92-224B17ADC9CC}" type="pres">
      <dgm:prSet presAssocID="{C251D91E-97F1-461F-9FD6-4FF80A0BCB81}" presName="Name37" presStyleLbl="parChTrans1D2" presStyleIdx="2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8C7A4832-7ACB-4C1B-B575-CF811C8E7A1D}" type="pres">
      <dgm:prSet presAssocID="{28B8E250-D1A4-4A14-BFD3-267A08AFBA01}" presName="hierRoot2" presStyleCnt="0">
        <dgm:presLayoutVars>
          <dgm:hierBranch val="init"/>
        </dgm:presLayoutVars>
      </dgm:prSet>
      <dgm:spPr bwMode="auto"/>
    </dgm:pt>
    <dgm:pt modelId="{D09CD416-B25C-48F5-99EF-F97DC915E385}" type="pres">
      <dgm:prSet presAssocID="{28B8E250-D1A4-4A14-BFD3-267A08AFBA01}" presName="rootComposite" presStyleCnt="0"/>
      <dgm:spPr bwMode="auto"/>
    </dgm:pt>
    <dgm:pt modelId="{34B677EE-69C0-4779-AFB3-A473F85D11CE}" type="pres">
      <dgm:prSet presAssocID="{28B8E250-D1A4-4A14-BFD3-267A08AFBA01}" presName="rootText" presStyleLbl="node2" presStyleIdx="2" presStyleCnt="4" custLinFactX="56719" custLinFactNeighborX="100000" custLinFactNeighborY="47941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D098EC5C-0FB7-4EA8-A069-E5D98E65094F}" type="pres">
      <dgm:prSet presAssocID="{28B8E250-D1A4-4A14-BFD3-267A08AFBA01}" presName="rootConnector" presStyleLbl="node2" presStyleIdx="2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0A5F3906-A9B4-4B28-A292-F8A4CE5A91A0}" type="pres">
      <dgm:prSet presAssocID="{28B8E250-D1A4-4A14-BFD3-267A08AFBA01}" presName="hierChild4" presStyleCnt="0"/>
      <dgm:spPr bwMode="auto"/>
    </dgm:pt>
    <dgm:pt modelId="{3E2536AD-13D3-46C9-B1CC-8F3710D5FD92}" type="pres">
      <dgm:prSet presAssocID="{28B8E250-D1A4-4A14-BFD3-267A08AFBA01}" presName="hierChild5" presStyleCnt="0"/>
      <dgm:spPr bwMode="auto"/>
    </dgm:pt>
    <dgm:pt modelId="{D088FEA4-226E-4311-9D7B-ABC4662776D8}" type="pres">
      <dgm:prSet presAssocID="{EC6342B7-73EB-440A-8642-BBADB3BC1944}" presName="Name37" presStyleLbl="parChTrans1D2" presStyleIdx="3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5998BE3A-FD71-403C-891E-DF00E2AB9B8D}" type="pres">
      <dgm:prSet presAssocID="{34B7717D-14FE-4811-A4E7-3841075C3FA8}" presName="hierRoot2" presStyleCnt="0">
        <dgm:presLayoutVars>
          <dgm:hierBranch val="init"/>
        </dgm:presLayoutVars>
      </dgm:prSet>
      <dgm:spPr bwMode="auto"/>
    </dgm:pt>
    <dgm:pt modelId="{836BA1FB-6F78-446B-870B-E0C961DACEFC}" type="pres">
      <dgm:prSet presAssocID="{34B7717D-14FE-4811-A4E7-3841075C3FA8}" presName="rootComposite" presStyleCnt="0"/>
      <dgm:spPr bwMode="auto"/>
    </dgm:pt>
    <dgm:pt modelId="{0C2CB790-0F01-4381-91BD-009615B55779}" type="pres">
      <dgm:prSet presAssocID="{34B7717D-14FE-4811-A4E7-3841075C3FA8}" presName="rootText" presStyleLbl="node2" presStyleIdx="3" presStyleCnt="4" custLinFactNeighborX="-85121" custLinFactNeighborY="50303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DB3BD3BB-8BA5-43B0-8E6D-944841336CED}" type="pres">
      <dgm:prSet presAssocID="{34B7717D-14FE-4811-A4E7-3841075C3FA8}" presName="rootConnector" presStyleLbl="node2" presStyleIdx="3" presStyleCnt="4"/>
      <dgm:spPr bwMode="auto"/>
      <dgm:t>
        <a:bodyPr/>
        <a:lstStyle/>
        <a:p>
          <a:pPr>
            <a:defRPr/>
          </a:pPr>
          <a:endParaRPr lang="ru-RU"/>
        </a:p>
      </dgm:t>
    </dgm:pt>
    <dgm:pt modelId="{2452A281-2F8F-4320-AC89-5D556FDB1487}" type="pres">
      <dgm:prSet presAssocID="{34B7717D-14FE-4811-A4E7-3841075C3FA8}" presName="hierChild4" presStyleCnt="0"/>
      <dgm:spPr bwMode="auto"/>
    </dgm:pt>
    <dgm:pt modelId="{15527833-726F-4147-BD4B-3717B1A9EC66}" type="pres">
      <dgm:prSet presAssocID="{F41A627F-7F60-4034-B65F-66F5FE95BFF2}" presName="Name37" presStyleLbl="parChTrans1D3" presStyleIdx="0" presStyleCnt="2"/>
      <dgm:spPr bwMode="auto"/>
      <dgm:t>
        <a:bodyPr/>
        <a:lstStyle/>
        <a:p>
          <a:pPr>
            <a:defRPr/>
          </a:pPr>
          <a:endParaRPr lang="ru-RU"/>
        </a:p>
      </dgm:t>
    </dgm:pt>
    <dgm:pt modelId="{96B596F5-3D3D-48B2-BA1C-9547D0A335B0}" type="pres">
      <dgm:prSet presAssocID="{DB0DE86B-7196-4FCD-BD3C-0C27D84B1C20}" presName="hierRoot2" presStyleCnt="0">
        <dgm:presLayoutVars>
          <dgm:hierBranch val="init"/>
        </dgm:presLayoutVars>
      </dgm:prSet>
      <dgm:spPr bwMode="auto"/>
    </dgm:pt>
    <dgm:pt modelId="{D58E0A8E-6D0D-42EC-AA05-F6E93686511A}" type="pres">
      <dgm:prSet presAssocID="{DB0DE86B-7196-4FCD-BD3C-0C27D84B1C20}" presName="rootComposite" presStyleCnt="0"/>
      <dgm:spPr bwMode="auto"/>
    </dgm:pt>
    <dgm:pt modelId="{813ABE2D-0527-438C-B017-36FF3E6E57A5}" type="pres">
      <dgm:prSet presAssocID="{DB0DE86B-7196-4FCD-BD3C-0C27D84B1C20}" presName="rootText" presStyleLbl="node3" presStyleIdx="0" presStyleCnt="2" custLinFactNeighborX="-69640" custLinFactNeighborY="73952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186E1CC1-CD2E-44EF-AC7D-E5207CDDA4A9}" type="pres">
      <dgm:prSet presAssocID="{DB0DE86B-7196-4FCD-BD3C-0C27D84B1C20}" presName="rootConnector" presStyleLbl="node3" presStyleIdx="0" presStyleCnt="2"/>
      <dgm:spPr bwMode="auto"/>
      <dgm:t>
        <a:bodyPr/>
        <a:lstStyle/>
        <a:p>
          <a:pPr>
            <a:defRPr/>
          </a:pPr>
          <a:endParaRPr lang="ru-RU"/>
        </a:p>
      </dgm:t>
    </dgm:pt>
    <dgm:pt modelId="{75C09413-F3B2-42F1-8C8F-FD9BA36D26ED}" type="pres">
      <dgm:prSet presAssocID="{DB0DE86B-7196-4FCD-BD3C-0C27D84B1C20}" presName="hierChild4" presStyleCnt="0"/>
      <dgm:spPr bwMode="auto"/>
    </dgm:pt>
    <dgm:pt modelId="{ED7FEA72-BC0B-4AEC-A113-5E17EDA64A34}" type="pres">
      <dgm:prSet presAssocID="{DB0DE86B-7196-4FCD-BD3C-0C27D84B1C20}" presName="hierChild5" presStyleCnt="0"/>
      <dgm:spPr bwMode="auto"/>
    </dgm:pt>
    <dgm:pt modelId="{7A4A1F13-51EB-461E-AEA8-59242ABDA7B9}" type="pres">
      <dgm:prSet presAssocID="{05288098-A7ED-4F5F-AE94-0C32AEFFC85F}" presName="Name37" presStyleLbl="parChTrans1D3" presStyleIdx="1" presStyleCnt="2"/>
      <dgm:spPr bwMode="auto"/>
      <dgm:t>
        <a:bodyPr/>
        <a:lstStyle/>
        <a:p>
          <a:pPr>
            <a:defRPr/>
          </a:pPr>
          <a:endParaRPr lang="ru-RU"/>
        </a:p>
      </dgm:t>
    </dgm:pt>
    <dgm:pt modelId="{1B76403F-577E-4D36-8362-B2C63EC936AF}" type="pres">
      <dgm:prSet presAssocID="{092CC19D-7A07-4184-9681-6FF6049B1C4C}" presName="hierRoot2" presStyleCnt="0">
        <dgm:presLayoutVars>
          <dgm:hierBranch val="init"/>
        </dgm:presLayoutVars>
      </dgm:prSet>
      <dgm:spPr bwMode="auto"/>
    </dgm:pt>
    <dgm:pt modelId="{CB206F48-C042-460B-BD47-B41A8BC92B25}" type="pres">
      <dgm:prSet presAssocID="{092CC19D-7A07-4184-9681-6FF6049B1C4C}" presName="rootComposite" presStyleCnt="0"/>
      <dgm:spPr bwMode="auto"/>
    </dgm:pt>
    <dgm:pt modelId="{303CAA60-04B6-4CE3-B99C-71235A6DCBEB}" type="pres">
      <dgm:prSet presAssocID="{092CC19D-7A07-4184-9681-6FF6049B1C4C}" presName="rootText" presStyleLbl="node3" presStyleIdx="1" presStyleCnt="2" custLinFactX="-100000" custLinFactNeighborX="-127117" custLinFactNeighborY="-59981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214331F3-5CCB-41D4-ACA3-E109CA37CFAA}" type="pres">
      <dgm:prSet presAssocID="{092CC19D-7A07-4184-9681-6FF6049B1C4C}" presName="rootConnector" presStyleLbl="node3" presStyleIdx="1" presStyleCnt="2"/>
      <dgm:spPr bwMode="auto"/>
      <dgm:t>
        <a:bodyPr/>
        <a:lstStyle/>
        <a:p>
          <a:pPr>
            <a:defRPr/>
          </a:pPr>
          <a:endParaRPr lang="ru-RU"/>
        </a:p>
      </dgm:t>
    </dgm:pt>
    <dgm:pt modelId="{A6799AA2-943E-45F2-98DF-3CAC0AFE5284}" type="pres">
      <dgm:prSet presAssocID="{092CC19D-7A07-4184-9681-6FF6049B1C4C}" presName="hierChild4" presStyleCnt="0"/>
      <dgm:spPr bwMode="auto"/>
    </dgm:pt>
    <dgm:pt modelId="{88BB64AB-6666-4431-8F7E-CCD98594B29E}" type="pres">
      <dgm:prSet presAssocID="{092CC19D-7A07-4184-9681-6FF6049B1C4C}" presName="hierChild5" presStyleCnt="0"/>
      <dgm:spPr bwMode="auto"/>
    </dgm:pt>
    <dgm:pt modelId="{B195691E-4EA7-4D95-BCB4-F4CC17E90793}" type="pres">
      <dgm:prSet presAssocID="{34B7717D-14FE-4811-A4E7-3841075C3FA8}" presName="hierChild5" presStyleCnt="0"/>
      <dgm:spPr bwMode="auto"/>
    </dgm:pt>
    <dgm:pt modelId="{191D0DAF-A1E9-4096-A1E0-A9D92D5D14E9}" type="pres">
      <dgm:prSet presAssocID="{DF710182-7878-4CFE-9632-637ADC098C43}" presName="hierChild3" presStyleCnt="0"/>
      <dgm:spPr bwMode="auto"/>
    </dgm:pt>
    <dgm:pt modelId="{42CCC719-D950-4E3B-A211-33EA0238FDFF}" type="pres">
      <dgm:prSet presAssocID="{9725864D-1E1D-461C-9E15-A0AE45C328E4}" presName="hierRoot1" presStyleCnt="0">
        <dgm:presLayoutVars>
          <dgm:hierBranch val="init"/>
        </dgm:presLayoutVars>
      </dgm:prSet>
      <dgm:spPr bwMode="auto"/>
    </dgm:pt>
    <dgm:pt modelId="{E37903A5-1C37-4872-B7A7-7BD148A7C8E9}" type="pres">
      <dgm:prSet presAssocID="{9725864D-1E1D-461C-9E15-A0AE45C328E4}" presName="rootComposite1" presStyleCnt="0"/>
      <dgm:spPr bwMode="auto"/>
    </dgm:pt>
    <dgm:pt modelId="{46C3E877-13D6-4FCA-8614-E67DCA430365}" type="pres">
      <dgm:prSet presAssocID="{9725864D-1E1D-461C-9E15-A0AE45C328E4}" presName="rootText1" presStyleLbl="node0" presStyleIdx="2" presStyleCnt="3" custLinFactX="-100000" custLinFactNeighborX="-127880" custLinFactNeighborY="66219">
        <dgm:presLayoutVars>
          <dgm:chPref val="3"/>
        </dgm:presLayoutVars>
      </dgm:prSet>
      <dgm:spPr bwMode="auto"/>
      <dgm:t>
        <a:bodyPr/>
        <a:lstStyle/>
        <a:p>
          <a:pPr>
            <a:defRPr/>
          </a:pPr>
          <a:endParaRPr lang="ru-RU"/>
        </a:p>
      </dgm:t>
    </dgm:pt>
    <dgm:pt modelId="{52893FD7-CE47-4FB1-BD4A-6E4E022DBF95}" type="pres">
      <dgm:prSet presAssocID="{9725864D-1E1D-461C-9E15-A0AE45C328E4}" presName="rootConnector1" presStyleLbl="node1" presStyleIdx="0" presStyleCnt="0"/>
      <dgm:spPr bwMode="auto"/>
      <dgm:t>
        <a:bodyPr/>
        <a:lstStyle/>
        <a:p>
          <a:pPr>
            <a:defRPr/>
          </a:pPr>
          <a:endParaRPr lang="ru-RU"/>
        </a:p>
      </dgm:t>
    </dgm:pt>
    <dgm:pt modelId="{9D7EA664-DA71-473D-A3AC-C9C296939C95}" type="pres">
      <dgm:prSet presAssocID="{9725864D-1E1D-461C-9E15-A0AE45C328E4}" presName="hierChild2" presStyleCnt="0"/>
      <dgm:spPr bwMode="auto"/>
    </dgm:pt>
    <dgm:pt modelId="{2883A3DB-62D3-4476-B22D-A4AAA8C7AFAC}" type="pres">
      <dgm:prSet presAssocID="{9725864D-1E1D-461C-9E15-A0AE45C328E4}" presName="hierChild3" presStyleCnt="0"/>
      <dgm:spPr bwMode="auto"/>
    </dgm:pt>
  </dgm:ptLst>
  <dgm:cxnLst>
    <dgm:cxn modelId="{4FBB5735-FE9A-4824-A203-6B8E0EEA9E42}" type="presOf" srcId="{9633815F-5ECB-4381-B775-8D3F32F22036}" destId="{DE69C599-108C-4254-A040-21CB3BE01092}" srcOrd="0" destOrd="0" presId="urn:microsoft.com/office/officeart/2005/8/layout/orgChart1#1"/>
    <dgm:cxn modelId="{1AF6566E-8193-41BC-9AA3-69CE32BCE8EE}" srcId="{34B7717D-14FE-4811-A4E7-3841075C3FA8}" destId="{DB0DE86B-7196-4FCD-BD3C-0C27D84B1C20}" srcOrd="0" destOrd="0" parTransId="{F41A627F-7F60-4034-B65F-66F5FE95BFF2}" sibTransId="{629BAC0E-8A4A-4D9D-AE08-09EF192C42B1}"/>
    <dgm:cxn modelId="{EE3C1DAD-5BE7-43FA-A41F-6F2A1531BAD6}" srcId="{DF710182-7878-4CFE-9632-637ADC098C43}" destId="{28B8E250-D1A4-4A14-BFD3-267A08AFBA01}" srcOrd="0" destOrd="0" parTransId="{C251D91E-97F1-461F-9FD6-4FF80A0BCB81}" sibTransId="{FBF97FA6-B826-4333-9AD9-869729C38D4A}"/>
    <dgm:cxn modelId="{F7F276A9-3B2A-4EBC-BFB0-49013759E19F}" type="presOf" srcId="{DF710182-7878-4CFE-9632-637ADC098C43}" destId="{1FF3F9B2-647C-4946-A69E-4485CA427853}" srcOrd="0" destOrd="0" presId="urn:microsoft.com/office/officeart/2005/8/layout/orgChart1#1"/>
    <dgm:cxn modelId="{D2F30408-1899-4912-9F33-407F355511C6}" type="presOf" srcId="{F41A627F-7F60-4034-B65F-66F5FE95BFF2}" destId="{15527833-726F-4147-BD4B-3717B1A9EC66}" srcOrd="0" destOrd="0" presId="urn:microsoft.com/office/officeart/2005/8/layout/orgChart1#1"/>
    <dgm:cxn modelId="{26CEAA44-CB90-4CF0-9D19-8D3014193DAA}" srcId="{9DF62423-C245-4DAC-94D8-C86B8926ED40}" destId="{DF710182-7878-4CFE-9632-637ADC098C43}" srcOrd="1" destOrd="0" parTransId="{FF59DF93-567A-476A-9842-261FD0954A23}" sibTransId="{198EBBCA-A906-4684-BB7A-D7097B66E38A}"/>
    <dgm:cxn modelId="{23CD5F56-2695-42B1-B210-ECA5371B973E}" type="presOf" srcId="{FB89528F-935B-41CD-B216-0F960C061D30}" destId="{73608309-B85B-4AA0-B42C-B785D07A6FD8}" srcOrd="0" destOrd="0" presId="urn:microsoft.com/office/officeart/2005/8/layout/orgChart1#1"/>
    <dgm:cxn modelId="{E89D34DD-8B0C-48C2-9122-ECF490AA8165}" type="presOf" srcId="{9DF62423-C245-4DAC-94D8-C86B8926ED40}" destId="{0496FE10-F2E3-4087-B874-F89339FBDBB0}" srcOrd="0" destOrd="0" presId="urn:microsoft.com/office/officeart/2005/8/layout/orgChart1#1"/>
    <dgm:cxn modelId="{2A6937F9-7237-4FCC-84B5-0D36A8141E27}" type="presOf" srcId="{C251D91E-97F1-461F-9FD6-4FF80A0BCB81}" destId="{52F2EE62-971F-4F80-9D92-224B17ADC9CC}" srcOrd="0" destOrd="0" presId="urn:microsoft.com/office/officeart/2005/8/layout/orgChart1#1"/>
    <dgm:cxn modelId="{9CE2D4DB-3EBE-4FDF-B755-D3D0A6A6EEC1}" type="presOf" srcId="{DF710182-7878-4CFE-9632-637ADC098C43}" destId="{20FBF222-31A1-4ED1-9F88-C4B9A4110586}" srcOrd="1" destOrd="0" presId="urn:microsoft.com/office/officeart/2005/8/layout/orgChart1#1"/>
    <dgm:cxn modelId="{D912E8EB-6898-4189-97EE-630194F40357}" type="presOf" srcId="{9725864D-1E1D-461C-9E15-A0AE45C328E4}" destId="{46C3E877-13D6-4FCA-8614-E67DCA430365}" srcOrd="0" destOrd="0" presId="urn:microsoft.com/office/officeart/2005/8/layout/orgChart1#1"/>
    <dgm:cxn modelId="{4090BD53-914A-4984-A17B-879110FF9BA9}" type="presOf" srcId="{28B8E250-D1A4-4A14-BFD3-267A08AFBA01}" destId="{34B677EE-69C0-4779-AFB3-A473F85D11CE}" srcOrd="0" destOrd="0" presId="urn:microsoft.com/office/officeart/2005/8/layout/orgChart1#1"/>
    <dgm:cxn modelId="{EEA7D75E-50F9-4535-ABA0-C2D6BC36CAB8}" srcId="{F757DF56-7BC0-4DB7-861F-733414E5CF18}" destId="{32A7FD73-051E-4BDB-976B-AF2A82F1D714}" srcOrd="0" destOrd="0" parTransId="{23725D80-A148-45D9-AC9E-A7843C392BF1}" sibTransId="{8D12990F-1DDE-4BD4-984F-DFEF86A15540}"/>
    <dgm:cxn modelId="{16FA77E3-736F-4739-BA41-DF092B98A6A7}" srcId="{F757DF56-7BC0-4DB7-861F-733414E5CF18}" destId="{9633815F-5ECB-4381-B775-8D3F32F22036}" srcOrd="1" destOrd="0" parTransId="{FB89528F-935B-41CD-B216-0F960C061D30}" sibTransId="{FE5E8754-6B6A-4C3B-B080-8A7D2BAB71A0}"/>
    <dgm:cxn modelId="{E3FACC32-3585-4E52-87E4-1BE4FBF1C497}" type="presOf" srcId="{23725D80-A148-45D9-AC9E-A7843C392BF1}" destId="{3685DC18-6993-40D7-9857-97EB14520B2F}" srcOrd="0" destOrd="0" presId="urn:microsoft.com/office/officeart/2005/8/layout/orgChart1#1"/>
    <dgm:cxn modelId="{92334105-8A6C-42C1-AFAE-19F9429A0750}" type="presOf" srcId="{32A7FD73-051E-4BDB-976B-AF2A82F1D714}" destId="{9B2EA473-C28B-41EA-BDCA-54DC75EF64A2}" srcOrd="1" destOrd="0" presId="urn:microsoft.com/office/officeart/2005/8/layout/orgChart1#1"/>
    <dgm:cxn modelId="{89488E98-FF85-483E-8FC0-5B0E2E1A4FD6}" srcId="{DF710182-7878-4CFE-9632-637ADC098C43}" destId="{34B7717D-14FE-4811-A4E7-3841075C3FA8}" srcOrd="1" destOrd="0" parTransId="{EC6342B7-73EB-440A-8642-BBADB3BC1944}" sibTransId="{90904542-85F0-40E2-9A24-488E69854402}"/>
    <dgm:cxn modelId="{8960985C-879A-428A-93D1-2B844C7346B4}" type="presOf" srcId="{F757DF56-7BC0-4DB7-861F-733414E5CF18}" destId="{9A74E3CB-5AED-41E5-9078-AD9D39922B4B}" srcOrd="1" destOrd="0" presId="urn:microsoft.com/office/officeart/2005/8/layout/orgChart1#1"/>
    <dgm:cxn modelId="{49AA2A33-6BF5-46BD-A540-DF6DAB09AA6E}" type="presOf" srcId="{28B8E250-D1A4-4A14-BFD3-267A08AFBA01}" destId="{D098EC5C-0FB7-4EA8-A069-E5D98E65094F}" srcOrd="1" destOrd="0" presId="urn:microsoft.com/office/officeart/2005/8/layout/orgChart1#1"/>
    <dgm:cxn modelId="{E609F533-05EF-480D-A5DB-B7FC718A3A1F}" type="presOf" srcId="{9725864D-1E1D-461C-9E15-A0AE45C328E4}" destId="{52893FD7-CE47-4FB1-BD4A-6E4E022DBF95}" srcOrd="1" destOrd="0" presId="urn:microsoft.com/office/officeart/2005/8/layout/orgChart1#1"/>
    <dgm:cxn modelId="{751CEC1F-224B-4D75-BD36-3DEC11CF0EC3}" type="presOf" srcId="{34B7717D-14FE-4811-A4E7-3841075C3FA8}" destId="{DB3BD3BB-8BA5-43B0-8E6D-944841336CED}" srcOrd="1" destOrd="0" presId="urn:microsoft.com/office/officeart/2005/8/layout/orgChart1#1"/>
    <dgm:cxn modelId="{68C2B67E-9576-426E-9B7A-82A7F506A126}" type="presOf" srcId="{34B7717D-14FE-4811-A4E7-3841075C3FA8}" destId="{0C2CB790-0F01-4381-91BD-009615B55779}" srcOrd="0" destOrd="0" presId="urn:microsoft.com/office/officeart/2005/8/layout/orgChart1#1"/>
    <dgm:cxn modelId="{873A3D06-5653-474D-8F3E-08AD6B2AC6D0}" type="presOf" srcId="{DB0DE86B-7196-4FCD-BD3C-0C27D84B1C20}" destId="{186E1CC1-CD2E-44EF-AC7D-E5207CDDA4A9}" srcOrd="1" destOrd="0" presId="urn:microsoft.com/office/officeart/2005/8/layout/orgChart1#1"/>
    <dgm:cxn modelId="{F004CDAD-540F-4B12-823C-F5BC74EFBF64}" type="presOf" srcId="{32A7FD73-051E-4BDB-976B-AF2A82F1D714}" destId="{CE2A981B-B04A-4308-ABC7-29559384B510}" srcOrd="0" destOrd="0" presId="urn:microsoft.com/office/officeart/2005/8/layout/orgChart1#1"/>
    <dgm:cxn modelId="{8D0C50A4-611A-4B67-BA99-AD637AC2F425}" type="presOf" srcId="{9633815F-5ECB-4381-B775-8D3F32F22036}" destId="{C2C78F04-677B-43F0-9239-1E58C2DB5DD3}" srcOrd="1" destOrd="0" presId="urn:microsoft.com/office/officeart/2005/8/layout/orgChart1#1"/>
    <dgm:cxn modelId="{058A6CEF-4333-4854-A487-A4E53344AD9A}" srcId="{34B7717D-14FE-4811-A4E7-3841075C3FA8}" destId="{092CC19D-7A07-4184-9681-6FF6049B1C4C}" srcOrd="1" destOrd="0" parTransId="{05288098-A7ED-4F5F-AE94-0C32AEFFC85F}" sibTransId="{FE5316DE-099C-41F1-B053-C93532E8ACE2}"/>
    <dgm:cxn modelId="{1D7D5477-64D1-4919-8089-F30F92051242}" srcId="{9DF62423-C245-4DAC-94D8-C86B8926ED40}" destId="{F757DF56-7BC0-4DB7-861F-733414E5CF18}" srcOrd="0" destOrd="0" parTransId="{B998C74E-F5C2-46D9-BFD5-2E2D93BE3BD5}" sibTransId="{BB516BBD-CFCC-41F5-B8B3-BD721305FD2D}"/>
    <dgm:cxn modelId="{84C205F1-7B8C-4049-8596-A7A924553783}" type="presOf" srcId="{092CC19D-7A07-4184-9681-6FF6049B1C4C}" destId="{214331F3-5CCB-41D4-ACA3-E109CA37CFAA}" srcOrd="1" destOrd="0" presId="urn:microsoft.com/office/officeart/2005/8/layout/orgChart1#1"/>
    <dgm:cxn modelId="{E4658FC4-CC1A-4F68-AD8F-350673ABE205}" type="presOf" srcId="{EC6342B7-73EB-440A-8642-BBADB3BC1944}" destId="{D088FEA4-226E-4311-9D7B-ABC4662776D8}" srcOrd="0" destOrd="0" presId="urn:microsoft.com/office/officeart/2005/8/layout/orgChart1#1"/>
    <dgm:cxn modelId="{4522742D-75CE-4599-AEF9-5FB83873D10F}" type="presOf" srcId="{092CC19D-7A07-4184-9681-6FF6049B1C4C}" destId="{303CAA60-04B6-4CE3-B99C-71235A6DCBEB}" srcOrd="0" destOrd="0" presId="urn:microsoft.com/office/officeart/2005/8/layout/orgChart1#1"/>
    <dgm:cxn modelId="{5E965A6C-292A-42AC-860D-F37242A7825B}" type="presOf" srcId="{DB0DE86B-7196-4FCD-BD3C-0C27D84B1C20}" destId="{813ABE2D-0527-438C-B017-36FF3E6E57A5}" srcOrd="0" destOrd="0" presId="urn:microsoft.com/office/officeart/2005/8/layout/orgChart1#1"/>
    <dgm:cxn modelId="{415CA25E-3FEF-4A48-9ACE-3DEBBFC0A7ED}" type="presOf" srcId="{05288098-A7ED-4F5F-AE94-0C32AEFFC85F}" destId="{7A4A1F13-51EB-461E-AEA8-59242ABDA7B9}" srcOrd="0" destOrd="0" presId="urn:microsoft.com/office/officeart/2005/8/layout/orgChart1#1"/>
    <dgm:cxn modelId="{A801B879-3457-4C96-A89B-B4BC93F8BAF6}" type="presOf" srcId="{F757DF56-7BC0-4DB7-861F-733414E5CF18}" destId="{6284751E-A907-4275-B471-C1BB06884E6E}" srcOrd="0" destOrd="0" presId="urn:microsoft.com/office/officeart/2005/8/layout/orgChart1#1"/>
    <dgm:cxn modelId="{A3BBC40A-69FF-4DD7-9F10-B65F90C48279}" srcId="{9DF62423-C245-4DAC-94D8-C86B8926ED40}" destId="{9725864D-1E1D-461C-9E15-A0AE45C328E4}" srcOrd="2" destOrd="0" parTransId="{A201830E-F4E4-4FB9-AED8-8C7477C08DD0}" sibTransId="{67D97031-20B7-4B88-9760-F3DFCCB2D4B3}"/>
    <dgm:cxn modelId="{BF7EC44D-DA97-497F-A1CB-4351297164CB}" type="presParOf" srcId="{0496FE10-F2E3-4087-B874-F89339FBDBB0}" destId="{AE6024F7-4659-4D44-8FDD-D18EEEC31B4F}" srcOrd="0" destOrd="0" presId="urn:microsoft.com/office/officeart/2005/8/layout/orgChart1#1"/>
    <dgm:cxn modelId="{CA567AED-3D56-4BAB-B4AC-8DFCB94BFD16}" type="presParOf" srcId="{AE6024F7-4659-4D44-8FDD-D18EEEC31B4F}" destId="{A1C5A5F5-DD9C-4E13-9D21-9BC1D78C5E16}" srcOrd="0" destOrd="0" presId="urn:microsoft.com/office/officeart/2005/8/layout/orgChart1#1"/>
    <dgm:cxn modelId="{22CCDBEE-C70E-4BD4-A937-CCA3625F5CED}" type="presParOf" srcId="{A1C5A5F5-DD9C-4E13-9D21-9BC1D78C5E16}" destId="{6284751E-A907-4275-B471-C1BB06884E6E}" srcOrd="0" destOrd="0" presId="urn:microsoft.com/office/officeart/2005/8/layout/orgChart1#1"/>
    <dgm:cxn modelId="{12C5FB0D-C9AA-4DEF-8FC9-5D4E04E274F4}" type="presParOf" srcId="{A1C5A5F5-DD9C-4E13-9D21-9BC1D78C5E16}" destId="{9A74E3CB-5AED-41E5-9078-AD9D39922B4B}" srcOrd="1" destOrd="0" presId="urn:microsoft.com/office/officeart/2005/8/layout/orgChart1#1"/>
    <dgm:cxn modelId="{47DD6DBD-FD53-460C-B070-9CAF02312C71}" type="presParOf" srcId="{AE6024F7-4659-4D44-8FDD-D18EEEC31B4F}" destId="{DEDDADD4-6255-4237-8B89-30676287DD04}" srcOrd="1" destOrd="0" presId="urn:microsoft.com/office/officeart/2005/8/layout/orgChart1#1"/>
    <dgm:cxn modelId="{F3B5A7E0-212F-43AD-A071-8173D7441351}" type="presParOf" srcId="{DEDDADD4-6255-4237-8B89-30676287DD04}" destId="{3685DC18-6993-40D7-9857-97EB14520B2F}" srcOrd="0" destOrd="0" presId="urn:microsoft.com/office/officeart/2005/8/layout/orgChart1#1"/>
    <dgm:cxn modelId="{F95487B1-6786-460B-B843-DA1FB5664518}" type="presParOf" srcId="{DEDDADD4-6255-4237-8B89-30676287DD04}" destId="{2123E0A3-00D9-4EAD-9187-74CF87B64F55}" srcOrd="1" destOrd="0" presId="urn:microsoft.com/office/officeart/2005/8/layout/orgChart1#1"/>
    <dgm:cxn modelId="{778071D1-DE8B-4DD6-929A-29481BE9FF0F}" type="presParOf" srcId="{2123E0A3-00D9-4EAD-9187-74CF87B64F55}" destId="{2B9D5A83-6C7B-4936-A106-EBC6DFAC4D16}" srcOrd="0" destOrd="0" presId="urn:microsoft.com/office/officeart/2005/8/layout/orgChart1#1"/>
    <dgm:cxn modelId="{1330B901-90BA-42F6-BA89-1FC39C6A387B}" type="presParOf" srcId="{2B9D5A83-6C7B-4936-A106-EBC6DFAC4D16}" destId="{CE2A981B-B04A-4308-ABC7-29559384B510}" srcOrd="0" destOrd="0" presId="urn:microsoft.com/office/officeart/2005/8/layout/orgChart1#1"/>
    <dgm:cxn modelId="{C2AF42B7-0942-47E7-B0DE-6712EBEFF9D6}" type="presParOf" srcId="{2B9D5A83-6C7B-4936-A106-EBC6DFAC4D16}" destId="{9B2EA473-C28B-41EA-BDCA-54DC75EF64A2}" srcOrd="1" destOrd="0" presId="urn:microsoft.com/office/officeart/2005/8/layout/orgChart1#1"/>
    <dgm:cxn modelId="{0D2763A2-509B-497C-9068-60860975549E}" type="presParOf" srcId="{2123E0A3-00D9-4EAD-9187-74CF87B64F55}" destId="{4D7B7A71-8F5B-4319-A252-3FCBA02151DE}" srcOrd="1" destOrd="0" presId="urn:microsoft.com/office/officeart/2005/8/layout/orgChart1#1"/>
    <dgm:cxn modelId="{A967BA47-6ED7-4920-B268-8DBC9DE49890}" type="presParOf" srcId="{2123E0A3-00D9-4EAD-9187-74CF87B64F55}" destId="{293CD865-1F3C-4D5B-B45A-9C98C060DD0D}" srcOrd="2" destOrd="0" presId="urn:microsoft.com/office/officeart/2005/8/layout/orgChart1#1"/>
    <dgm:cxn modelId="{1E2FECBF-E124-4C8A-A5EA-69975C36AFAC}" type="presParOf" srcId="{DEDDADD4-6255-4237-8B89-30676287DD04}" destId="{73608309-B85B-4AA0-B42C-B785D07A6FD8}" srcOrd="2" destOrd="0" presId="urn:microsoft.com/office/officeart/2005/8/layout/orgChart1#1"/>
    <dgm:cxn modelId="{54D9D895-5DB2-4CFC-9D7B-68E993EBA98C}" type="presParOf" srcId="{DEDDADD4-6255-4237-8B89-30676287DD04}" destId="{B88D1331-FA77-43F4-B640-6856754C1B7C}" srcOrd="3" destOrd="0" presId="urn:microsoft.com/office/officeart/2005/8/layout/orgChart1#1"/>
    <dgm:cxn modelId="{C51CBA40-A498-4F28-95DB-12971070766E}" type="presParOf" srcId="{B88D1331-FA77-43F4-B640-6856754C1B7C}" destId="{0070559D-1E04-4E31-B574-C1010CA675DA}" srcOrd="0" destOrd="0" presId="urn:microsoft.com/office/officeart/2005/8/layout/orgChart1#1"/>
    <dgm:cxn modelId="{B203B40D-1A65-4601-898B-969164896831}" type="presParOf" srcId="{0070559D-1E04-4E31-B574-C1010CA675DA}" destId="{DE69C599-108C-4254-A040-21CB3BE01092}" srcOrd="0" destOrd="0" presId="urn:microsoft.com/office/officeart/2005/8/layout/orgChart1#1"/>
    <dgm:cxn modelId="{9BC2462B-A92C-4FBD-B0B2-8437E6E42548}" type="presParOf" srcId="{0070559D-1E04-4E31-B574-C1010CA675DA}" destId="{C2C78F04-677B-43F0-9239-1E58C2DB5DD3}" srcOrd="1" destOrd="0" presId="urn:microsoft.com/office/officeart/2005/8/layout/orgChart1#1"/>
    <dgm:cxn modelId="{C12E1A41-9E73-41A8-BFC0-7C1DDE476DBE}" type="presParOf" srcId="{B88D1331-FA77-43F4-B640-6856754C1B7C}" destId="{6216B7DF-C8BA-47E6-85A3-F992AE4157D8}" srcOrd="1" destOrd="0" presId="urn:microsoft.com/office/officeart/2005/8/layout/orgChart1#1"/>
    <dgm:cxn modelId="{58C324DE-B28F-4C00-A05B-46A842CCA667}" type="presParOf" srcId="{B88D1331-FA77-43F4-B640-6856754C1B7C}" destId="{5FF7DA00-6D52-4B53-8271-1547C03CCD8A}" srcOrd="2" destOrd="0" presId="urn:microsoft.com/office/officeart/2005/8/layout/orgChart1#1"/>
    <dgm:cxn modelId="{6DF5D4C9-11C1-429E-9843-B1C4E110664E}" type="presParOf" srcId="{AE6024F7-4659-4D44-8FDD-D18EEEC31B4F}" destId="{3B0F5DFA-8BD2-46BB-BB38-A5C2C653AA4A}" srcOrd="2" destOrd="0" presId="urn:microsoft.com/office/officeart/2005/8/layout/orgChart1#1"/>
    <dgm:cxn modelId="{50253870-4D30-4220-9067-A0EE8438AA3F}" type="presParOf" srcId="{0496FE10-F2E3-4087-B874-F89339FBDBB0}" destId="{A302FFB7-F4B1-44AD-BAF4-FDC066DAB34B}" srcOrd="1" destOrd="0" presId="urn:microsoft.com/office/officeart/2005/8/layout/orgChart1#1"/>
    <dgm:cxn modelId="{042E0580-C93F-4129-AE71-F632FFF7144A}" type="presParOf" srcId="{A302FFB7-F4B1-44AD-BAF4-FDC066DAB34B}" destId="{F0464E6F-340D-459F-8C44-A6213DCD3E36}" srcOrd="0" destOrd="0" presId="urn:microsoft.com/office/officeart/2005/8/layout/orgChart1#1"/>
    <dgm:cxn modelId="{FEA6CEF0-FBEC-4B78-9357-D735D19D1934}" type="presParOf" srcId="{F0464E6F-340D-459F-8C44-A6213DCD3E36}" destId="{1FF3F9B2-647C-4946-A69E-4485CA427853}" srcOrd="0" destOrd="0" presId="urn:microsoft.com/office/officeart/2005/8/layout/orgChart1#1"/>
    <dgm:cxn modelId="{CAE1E7FD-8497-47DC-AAB9-F071512FCA4D}" type="presParOf" srcId="{F0464E6F-340D-459F-8C44-A6213DCD3E36}" destId="{20FBF222-31A1-4ED1-9F88-C4B9A4110586}" srcOrd="1" destOrd="0" presId="urn:microsoft.com/office/officeart/2005/8/layout/orgChart1#1"/>
    <dgm:cxn modelId="{356089D9-FAB8-42E4-95BE-C5000DA26D53}" type="presParOf" srcId="{A302FFB7-F4B1-44AD-BAF4-FDC066DAB34B}" destId="{F3994E41-CB36-4629-B495-30BD11F54203}" srcOrd="1" destOrd="0" presId="urn:microsoft.com/office/officeart/2005/8/layout/orgChart1#1"/>
    <dgm:cxn modelId="{A85C12F1-516F-463F-B1CB-DB7C1A4BD9A1}" type="presParOf" srcId="{F3994E41-CB36-4629-B495-30BD11F54203}" destId="{52F2EE62-971F-4F80-9D92-224B17ADC9CC}" srcOrd="0" destOrd="0" presId="urn:microsoft.com/office/officeart/2005/8/layout/orgChart1#1"/>
    <dgm:cxn modelId="{2BCB7FA5-F22C-4503-AD3E-C9CDB9056D95}" type="presParOf" srcId="{F3994E41-CB36-4629-B495-30BD11F54203}" destId="{8C7A4832-7ACB-4C1B-B575-CF811C8E7A1D}" srcOrd="1" destOrd="0" presId="urn:microsoft.com/office/officeart/2005/8/layout/orgChart1#1"/>
    <dgm:cxn modelId="{91217DDF-D75A-4B13-B3E7-699A5AF34853}" type="presParOf" srcId="{8C7A4832-7ACB-4C1B-B575-CF811C8E7A1D}" destId="{D09CD416-B25C-48F5-99EF-F97DC915E385}" srcOrd="0" destOrd="0" presId="urn:microsoft.com/office/officeart/2005/8/layout/orgChart1#1"/>
    <dgm:cxn modelId="{D38E2171-8F5D-48A1-8994-8345A815A139}" type="presParOf" srcId="{D09CD416-B25C-48F5-99EF-F97DC915E385}" destId="{34B677EE-69C0-4779-AFB3-A473F85D11CE}" srcOrd="0" destOrd="0" presId="urn:microsoft.com/office/officeart/2005/8/layout/orgChart1#1"/>
    <dgm:cxn modelId="{3F5305D4-0E60-4EF0-ADAC-ABE13D515258}" type="presParOf" srcId="{D09CD416-B25C-48F5-99EF-F97DC915E385}" destId="{D098EC5C-0FB7-4EA8-A069-E5D98E65094F}" srcOrd="1" destOrd="0" presId="urn:microsoft.com/office/officeart/2005/8/layout/orgChart1#1"/>
    <dgm:cxn modelId="{95A9BA1A-9C25-405C-859F-974F7B594ABA}" type="presParOf" srcId="{8C7A4832-7ACB-4C1B-B575-CF811C8E7A1D}" destId="{0A5F3906-A9B4-4B28-A292-F8A4CE5A91A0}" srcOrd="1" destOrd="0" presId="urn:microsoft.com/office/officeart/2005/8/layout/orgChart1#1"/>
    <dgm:cxn modelId="{D22513E6-ACF9-4618-9D04-46D062B561C1}" type="presParOf" srcId="{8C7A4832-7ACB-4C1B-B575-CF811C8E7A1D}" destId="{3E2536AD-13D3-46C9-B1CC-8F3710D5FD92}" srcOrd="2" destOrd="0" presId="urn:microsoft.com/office/officeart/2005/8/layout/orgChart1#1"/>
    <dgm:cxn modelId="{875ABA8B-C527-4B8A-9227-C243EEB6797C}" type="presParOf" srcId="{F3994E41-CB36-4629-B495-30BD11F54203}" destId="{D088FEA4-226E-4311-9D7B-ABC4662776D8}" srcOrd="2" destOrd="0" presId="urn:microsoft.com/office/officeart/2005/8/layout/orgChart1#1"/>
    <dgm:cxn modelId="{63CFA765-FF87-47BD-86AB-4B907B24F69B}" type="presParOf" srcId="{F3994E41-CB36-4629-B495-30BD11F54203}" destId="{5998BE3A-FD71-403C-891E-DF00E2AB9B8D}" srcOrd="3" destOrd="0" presId="urn:microsoft.com/office/officeart/2005/8/layout/orgChart1#1"/>
    <dgm:cxn modelId="{7C2855D7-E5AE-417F-BC54-124E01198E12}" type="presParOf" srcId="{5998BE3A-FD71-403C-891E-DF00E2AB9B8D}" destId="{836BA1FB-6F78-446B-870B-E0C961DACEFC}" srcOrd="0" destOrd="0" presId="urn:microsoft.com/office/officeart/2005/8/layout/orgChart1#1"/>
    <dgm:cxn modelId="{A2BAF968-A4EC-4E15-91A7-16717FDBBD6A}" type="presParOf" srcId="{836BA1FB-6F78-446B-870B-E0C961DACEFC}" destId="{0C2CB790-0F01-4381-91BD-009615B55779}" srcOrd="0" destOrd="0" presId="urn:microsoft.com/office/officeart/2005/8/layout/orgChart1#1"/>
    <dgm:cxn modelId="{C3F8F800-7917-452E-AAC6-C11AA3D4DC71}" type="presParOf" srcId="{836BA1FB-6F78-446B-870B-E0C961DACEFC}" destId="{DB3BD3BB-8BA5-43B0-8E6D-944841336CED}" srcOrd="1" destOrd="0" presId="urn:microsoft.com/office/officeart/2005/8/layout/orgChart1#1"/>
    <dgm:cxn modelId="{457C0D00-BE63-4421-9C37-D56978E3220A}" type="presParOf" srcId="{5998BE3A-FD71-403C-891E-DF00E2AB9B8D}" destId="{2452A281-2F8F-4320-AC89-5D556FDB1487}" srcOrd="1" destOrd="0" presId="urn:microsoft.com/office/officeart/2005/8/layout/orgChart1#1"/>
    <dgm:cxn modelId="{9EEF7529-BC27-438E-8BB6-546CFB543650}" type="presParOf" srcId="{2452A281-2F8F-4320-AC89-5D556FDB1487}" destId="{15527833-726F-4147-BD4B-3717B1A9EC66}" srcOrd="0" destOrd="0" presId="urn:microsoft.com/office/officeart/2005/8/layout/orgChart1#1"/>
    <dgm:cxn modelId="{A3DB105C-26D9-4F10-9E28-07AD70D3398F}" type="presParOf" srcId="{2452A281-2F8F-4320-AC89-5D556FDB1487}" destId="{96B596F5-3D3D-48B2-BA1C-9547D0A335B0}" srcOrd="1" destOrd="0" presId="urn:microsoft.com/office/officeart/2005/8/layout/orgChart1#1"/>
    <dgm:cxn modelId="{8862ADE0-A6CE-4EA3-8942-04C5885991C0}" type="presParOf" srcId="{96B596F5-3D3D-48B2-BA1C-9547D0A335B0}" destId="{D58E0A8E-6D0D-42EC-AA05-F6E93686511A}" srcOrd="0" destOrd="0" presId="urn:microsoft.com/office/officeart/2005/8/layout/orgChart1#1"/>
    <dgm:cxn modelId="{5807D468-F5B1-4273-8E46-EDFB93400B1B}" type="presParOf" srcId="{D58E0A8E-6D0D-42EC-AA05-F6E93686511A}" destId="{813ABE2D-0527-438C-B017-36FF3E6E57A5}" srcOrd="0" destOrd="0" presId="urn:microsoft.com/office/officeart/2005/8/layout/orgChart1#1"/>
    <dgm:cxn modelId="{D6607659-285C-46C3-8443-D40D14375455}" type="presParOf" srcId="{D58E0A8E-6D0D-42EC-AA05-F6E93686511A}" destId="{186E1CC1-CD2E-44EF-AC7D-E5207CDDA4A9}" srcOrd="1" destOrd="0" presId="urn:microsoft.com/office/officeart/2005/8/layout/orgChart1#1"/>
    <dgm:cxn modelId="{A2B9BFAA-FE6A-4AF4-AFD5-B61D908A6B80}" type="presParOf" srcId="{96B596F5-3D3D-48B2-BA1C-9547D0A335B0}" destId="{75C09413-F3B2-42F1-8C8F-FD9BA36D26ED}" srcOrd="1" destOrd="0" presId="urn:microsoft.com/office/officeart/2005/8/layout/orgChart1#1"/>
    <dgm:cxn modelId="{C80D9431-FADF-4603-A0F8-5C8AF7117D52}" type="presParOf" srcId="{96B596F5-3D3D-48B2-BA1C-9547D0A335B0}" destId="{ED7FEA72-BC0B-4AEC-A113-5E17EDA64A34}" srcOrd="2" destOrd="0" presId="urn:microsoft.com/office/officeart/2005/8/layout/orgChart1#1"/>
    <dgm:cxn modelId="{88F2A120-EF45-4067-99B4-C42146FEA4AF}" type="presParOf" srcId="{2452A281-2F8F-4320-AC89-5D556FDB1487}" destId="{7A4A1F13-51EB-461E-AEA8-59242ABDA7B9}" srcOrd="2" destOrd="0" presId="urn:microsoft.com/office/officeart/2005/8/layout/orgChart1#1"/>
    <dgm:cxn modelId="{E66D5019-6D09-4E98-8845-F38A1075FB25}" type="presParOf" srcId="{2452A281-2F8F-4320-AC89-5D556FDB1487}" destId="{1B76403F-577E-4D36-8362-B2C63EC936AF}" srcOrd="3" destOrd="0" presId="urn:microsoft.com/office/officeart/2005/8/layout/orgChart1#1"/>
    <dgm:cxn modelId="{01BC9677-7B82-4A2E-851F-E4C5DE5E17BD}" type="presParOf" srcId="{1B76403F-577E-4D36-8362-B2C63EC936AF}" destId="{CB206F48-C042-460B-BD47-B41A8BC92B25}" srcOrd="0" destOrd="0" presId="urn:microsoft.com/office/officeart/2005/8/layout/orgChart1#1"/>
    <dgm:cxn modelId="{703357A0-06E3-4FCF-926C-A71845EBB083}" type="presParOf" srcId="{CB206F48-C042-460B-BD47-B41A8BC92B25}" destId="{303CAA60-04B6-4CE3-B99C-71235A6DCBEB}" srcOrd="0" destOrd="0" presId="urn:microsoft.com/office/officeart/2005/8/layout/orgChart1#1"/>
    <dgm:cxn modelId="{673B841C-58B2-4F8B-83B0-F42A798357A4}" type="presParOf" srcId="{CB206F48-C042-460B-BD47-B41A8BC92B25}" destId="{214331F3-5CCB-41D4-ACA3-E109CA37CFAA}" srcOrd="1" destOrd="0" presId="urn:microsoft.com/office/officeart/2005/8/layout/orgChart1#1"/>
    <dgm:cxn modelId="{B568DC73-1BDF-4BEE-91CA-1B7E962709AE}" type="presParOf" srcId="{1B76403F-577E-4D36-8362-B2C63EC936AF}" destId="{A6799AA2-943E-45F2-98DF-3CAC0AFE5284}" srcOrd="1" destOrd="0" presId="urn:microsoft.com/office/officeart/2005/8/layout/orgChart1#1"/>
    <dgm:cxn modelId="{B88A8FC9-BC34-4F2C-918C-A569D7514CE7}" type="presParOf" srcId="{1B76403F-577E-4D36-8362-B2C63EC936AF}" destId="{88BB64AB-6666-4431-8F7E-CCD98594B29E}" srcOrd="2" destOrd="0" presId="urn:microsoft.com/office/officeart/2005/8/layout/orgChart1#1"/>
    <dgm:cxn modelId="{C9D2C4DA-5E7E-4AF0-BB40-3639817D9AF8}" type="presParOf" srcId="{5998BE3A-FD71-403C-891E-DF00E2AB9B8D}" destId="{B195691E-4EA7-4D95-BCB4-F4CC17E90793}" srcOrd="2" destOrd="0" presId="urn:microsoft.com/office/officeart/2005/8/layout/orgChart1#1"/>
    <dgm:cxn modelId="{F13A61C1-0313-4B49-9413-406C20DDC3C3}" type="presParOf" srcId="{A302FFB7-F4B1-44AD-BAF4-FDC066DAB34B}" destId="{191D0DAF-A1E9-4096-A1E0-A9D92D5D14E9}" srcOrd="2" destOrd="0" presId="urn:microsoft.com/office/officeart/2005/8/layout/orgChart1#1"/>
    <dgm:cxn modelId="{5DDCC832-3044-4347-83B7-739BFED56D2A}" type="presParOf" srcId="{0496FE10-F2E3-4087-B874-F89339FBDBB0}" destId="{42CCC719-D950-4E3B-A211-33EA0238FDFF}" srcOrd="2" destOrd="0" presId="urn:microsoft.com/office/officeart/2005/8/layout/orgChart1#1"/>
    <dgm:cxn modelId="{2E047010-587E-4392-BDA0-55BB0EE6A6C6}" type="presParOf" srcId="{42CCC719-D950-4E3B-A211-33EA0238FDFF}" destId="{E37903A5-1C37-4872-B7A7-7BD148A7C8E9}" srcOrd="0" destOrd="0" presId="urn:microsoft.com/office/officeart/2005/8/layout/orgChart1#1"/>
    <dgm:cxn modelId="{7248725B-3702-4213-AEF8-28D177A66F00}" type="presParOf" srcId="{E37903A5-1C37-4872-B7A7-7BD148A7C8E9}" destId="{46C3E877-13D6-4FCA-8614-E67DCA430365}" srcOrd="0" destOrd="0" presId="urn:microsoft.com/office/officeart/2005/8/layout/orgChart1#1"/>
    <dgm:cxn modelId="{84CB8B3E-CF70-4016-9AFE-A863052EC8D6}" type="presParOf" srcId="{E37903A5-1C37-4872-B7A7-7BD148A7C8E9}" destId="{52893FD7-CE47-4FB1-BD4A-6E4E022DBF95}" srcOrd="1" destOrd="0" presId="urn:microsoft.com/office/officeart/2005/8/layout/orgChart1#1"/>
    <dgm:cxn modelId="{AC19FE0C-EEAE-4897-B2D2-81E749C33AAD}" type="presParOf" srcId="{42CCC719-D950-4E3B-A211-33EA0238FDFF}" destId="{9D7EA664-DA71-473D-A3AC-C9C296939C95}" srcOrd="1" destOrd="0" presId="urn:microsoft.com/office/officeart/2005/8/layout/orgChart1#1"/>
    <dgm:cxn modelId="{6DB127F3-121C-4846-94CD-AA6D5AA69FA8}" type="presParOf" srcId="{42CCC719-D950-4E3B-A211-33EA0238FDFF}" destId="{2883A3DB-62D3-4476-B22D-A4AAA8C7AFAC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4A1F13-51EB-461E-AEA8-59242ABDA7B9}">
      <dsp:nvSpPr>
        <dsp:cNvPr id="0" name=""/>
        <dsp:cNvSpPr/>
      </dsp:nvSpPr>
      <dsp:spPr bwMode="auto">
        <a:xfrm>
          <a:off x="5623461" y="2837089"/>
          <a:ext cx="523223" cy="1198902"/>
        </a:xfrm>
        <a:custGeom>
          <a:avLst/>
          <a:gdLst/>
          <a:ahLst/>
          <a:cxnLst/>
          <a:rect l="0" t="0" r="0" b="0"/>
          <a:pathLst>
            <a:path>
              <a:moveTo>
                <a:pt x="523223" y="0"/>
              </a:moveTo>
              <a:lnTo>
                <a:pt x="523223" y="1198902"/>
              </a:lnTo>
              <a:lnTo>
                <a:pt x="0" y="1198902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527833-726F-4147-BD4B-3717B1A9EC66}">
      <dsp:nvSpPr>
        <dsp:cNvPr id="0" name=""/>
        <dsp:cNvSpPr/>
      </dsp:nvSpPr>
      <dsp:spPr bwMode="auto">
        <a:xfrm>
          <a:off x="6146684" y="2837089"/>
          <a:ext cx="590768" cy="11207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20727"/>
              </a:lnTo>
              <a:lnTo>
                <a:pt x="590768" y="1120727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8FEA4-226E-4311-9D7B-ABC4662776D8}">
      <dsp:nvSpPr>
        <dsp:cNvPr id="0" name=""/>
        <dsp:cNvSpPr/>
      </dsp:nvSpPr>
      <dsp:spPr bwMode="auto">
        <a:xfrm>
          <a:off x="6921945" y="1519679"/>
          <a:ext cx="1915185" cy="348334"/>
        </a:xfrm>
        <a:custGeom>
          <a:avLst/>
          <a:gdLst/>
          <a:ahLst/>
          <a:cxnLst/>
          <a:rect l="0" t="0" r="0" b="0"/>
          <a:pathLst>
            <a:path>
              <a:moveTo>
                <a:pt x="1915185" y="0"/>
              </a:moveTo>
              <a:lnTo>
                <a:pt x="1915185" y="144828"/>
              </a:lnTo>
              <a:lnTo>
                <a:pt x="0" y="144828"/>
              </a:lnTo>
              <a:lnTo>
                <a:pt x="0" y="3483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F2EE62-971F-4F80-9D92-224B17ADC9CC}">
      <dsp:nvSpPr>
        <dsp:cNvPr id="0" name=""/>
        <dsp:cNvSpPr/>
      </dsp:nvSpPr>
      <dsp:spPr bwMode="auto">
        <a:xfrm>
          <a:off x="8837131" y="1519679"/>
          <a:ext cx="426878" cy="325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938"/>
              </a:lnTo>
              <a:lnTo>
                <a:pt x="426878" y="121938"/>
              </a:lnTo>
              <a:lnTo>
                <a:pt x="426878" y="32544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08309-B85B-4AA0-B42C-B785D07A6FD8}">
      <dsp:nvSpPr>
        <dsp:cNvPr id="0" name=""/>
        <dsp:cNvSpPr/>
      </dsp:nvSpPr>
      <dsp:spPr bwMode="auto">
        <a:xfrm>
          <a:off x="1634452" y="1623787"/>
          <a:ext cx="1916813" cy="358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567"/>
              </a:lnTo>
              <a:lnTo>
                <a:pt x="1916813" y="154567"/>
              </a:lnTo>
              <a:lnTo>
                <a:pt x="1916813" y="3580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85DC18-6993-40D7-9857-97EB14520B2F}">
      <dsp:nvSpPr>
        <dsp:cNvPr id="0" name=""/>
        <dsp:cNvSpPr/>
      </dsp:nvSpPr>
      <dsp:spPr bwMode="auto">
        <a:xfrm>
          <a:off x="1080722" y="1623787"/>
          <a:ext cx="553730" cy="358073"/>
        </a:xfrm>
        <a:custGeom>
          <a:avLst/>
          <a:gdLst/>
          <a:ahLst/>
          <a:cxnLst/>
          <a:rect l="0" t="0" r="0" b="0"/>
          <a:pathLst>
            <a:path>
              <a:moveTo>
                <a:pt x="553730" y="0"/>
              </a:moveTo>
              <a:lnTo>
                <a:pt x="553730" y="154567"/>
              </a:lnTo>
              <a:lnTo>
                <a:pt x="0" y="154567"/>
              </a:lnTo>
              <a:lnTo>
                <a:pt x="0" y="35807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84751E-A907-4275-B471-C1BB06884E6E}">
      <dsp:nvSpPr>
        <dsp:cNvPr id="0" name=""/>
        <dsp:cNvSpPr/>
      </dsp:nvSpPr>
      <dsp:spPr bwMode="auto">
        <a:xfrm>
          <a:off x="665376" y="654710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Добавление входных данных</a:t>
          </a:r>
          <a:endParaRPr sz="2000" kern="1200"/>
        </a:p>
      </dsp:txBody>
      <dsp:txXfrm>
        <a:off x="665376" y="654710"/>
        <a:ext cx="1938152" cy="969076"/>
      </dsp:txXfrm>
    </dsp:sp>
    <dsp:sp modelId="{CE2A981B-B04A-4308-ABC7-29559384B510}">
      <dsp:nvSpPr>
        <dsp:cNvPr id="0" name=""/>
        <dsp:cNvSpPr/>
      </dsp:nvSpPr>
      <dsp:spPr bwMode="auto">
        <a:xfrm>
          <a:off x="111645" y="1981860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Производные данные</a:t>
          </a:r>
          <a:endParaRPr sz="2000" kern="1200"/>
        </a:p>
      </dsp:txBody>
      <dsp:txXfrm>
        <a:off x="111645" y="1981860"/>
        <a:ext cx="1938152" cy="969076"/>
      </dsp:txXfrm>
    </dsp:sp>
    <dsp:sp modelId="{DE69C599-108C-4254-A040-21CB3BE01092}">
      <dsp:nvSpPr>
        <dsp:cNvPr id="0" name=""/>
        <dsp:cNvSpPr/>
      </dsp:nvSpPr>
      <dsp:spPr bwMode="auto">
        <a:xfrm>
          <a:off x="2582189" y="1981860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Минутные данных</a:t>
          </a:r>
          <a:endParaRPr sz="2000" kern="1200"/>
        </a:p>
      </dsp:txBody>
      <dsp:txXfrm>
        <a:off x="2582189" y="1981860"/>
        <a:ext cx="1938152" cy="969076"/>
      </dsp:txXfrm>
    </dsp:sp>
    <dsp:sp modelId="{1FF3F9B2-647C-4946-A69E-4485CA427853}">
      <dsp:nvSpPr>
        <dsp:cNvPr id="0" name=""/>
        <dsp:cNvSpPr/>
      </dsp:nvSpPr>
      <dsp:spPr bwMode="auto">
        <a:xfrm>
          <a:off x="7868055" y="550602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Другие модели</a:t>
          </a:r>
          <a:endParaRPr sz="2000" kern="1200"/>
        </a:p>
      </dsp:txBody>
      <dsp:txXfrm>
        <a:off x="7868055" y="550602"/>
        <a:ext cx="1938152" cy="969076"/>
      </dsp:txXfrm>
    </dsp:sp>
    <dsp:sp modelId="{34B677EE-69C0-4779-AFB3-A473F85D11CE}">
      <dsp:nvSpPr>
        <dsp:cNvPr id="0" name=""/>
        <dsp:cNvSpPr/>
      </dsp:nvSpPr>
      <dsp:spPr bwMode="auto">
        <a:xfrm>
          <a:off x="8294933" y="1845124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Сверточные слои</a:t>
          </a:r>
          <a:endParaRPr sz="2000" kern="1200"/>
        </a:p>
      </dsp:txBody>
      <dsp:txXfrm>
        <a:off x="8294933" y="1845124"/>
        <a:ext cx="1938152" cy="969076"/>
      </dsp:txXfrm>
    </dsp:sp>
    <dsp:sp modelId="{0C2CB790-0F01-4381-91BD-009615B55779}">
      <dsp:nvSpPr>
        <dsp:cNvPr id="0" name=""/>
        <dsp:cNvSpPr/>
      </dsp:nvSpPr>
      <dsp:spPr bwMode="auto">
        <a:xfrm>
          <a:off x="5952869" y="1868013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Рекуррентные слои</a:t>
          </a:r>
          <a:endParaRPr sz="2000" kern="1200"/>
        </a:p>
      </dsp:txBody>
      <dsp:txXfrm>
        <a:off x="5952869" y="1868013"/>
        <a:ext cx="1938152" cy="969076"/>
      </dsp:txXfrm>
    </dsp:sp>
    <dsp:sp modelId="{813ABE2D-0527-438C-B017-36FF3E6E57A5}">
      <dsp:nvSpPr>
        <dsp:cNvPr id="0" name=""/>
        <dsp:cNvSpPr/>
      </dsp:nvSpPr>
      <dsp:spPr bwMode="auto">
        <a:xfrm>
          <a:off x="6737453" y="3473278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en-US" sz="2000" kern="1200"/>
            <a:t>LSTM</a:t>
          </a:r>
          <a:endParaRPr lang="ru-RU" sz="2000" kern="1200"/>
        </a:p>
      </dsp:txBody>
      <dsp:txXfrm>
        <a:off x="6737453" y="3473278"/>
        <a:ext cx="1938152" cy="969076"/>
      </dsp:txXfrm>
    </dsp:sp>
    <dsp:sp modelId="{303CAA60-04B6-4CE3-B99C-71235A6DCBEB}">
      <dsp:nvSpPr>
        <dsp:cNvPr id="0" name=""/>
        <dsp:cNvSpPr/>
      </dsp:nvSpPr>
      <dsp:spPr bwMode="auto">
        <a:xfrm>
          <a:off x="3685308" y="3551454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en-US" sz="2000" kern="1200"/>
            <a:t>GRU</a:t>
          </a:r>
          <a:endParaRPr lang="ru-RU" sz="2000" kern="1200"/>
        </a:p>
      </dsp:txBody>
      <dsp:txXfrm>
        <a:off x="3685308" y="3551454"/>
        <a:ext cx="1938152" cy="969076"/>
      </dsp:txXfrm>
    </dsp:sp>
    <dsp:sp modelId="{46C3E877-13D6-4FCA-8614-E67DCA430365}">
      <dsp:nvSpPr>
        <dsp:cNvPr id="0" name=""/>
        <dsp:cNvSpPr/>
      </dsp:nvSpPr>
      <dsp:spPr bwMode="auto">
        <a:xfrm>
          <a:off x="4358564" y="646163"/>
          <a:ext cx="1938152" cy="96907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defRPr/>
          </a:pPr>
          <a:r>
            <a:rPr lang="ru-RU" sz="2000" kern="1200"/>
            <a:t>Относительные выходные данные</a:t>
          </a:r>
          <a:endParaRPr sz="2000" kern="1200"/>
        </a:p>
      </dsp:txBody>
      <dsp:txXfrm>
        <a:off x="4358564" y="646163"/>
        <a:ext cx="1938152" cy="9690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объект" type="obj" userDrawn="1">
  <p:cSld name="OBJEC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и вертикальный текст" type="vertTx" userDrawn="1">
  <p:cSld name="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 bwMode="auto">
          <a:xfrm rot="5400000">
            <a:off x="3833019" y="-1623217"/>
            <a:ext cx="4525963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Вертикальный заголовок и текст" type="vertTitleAndTx" userDrawn="1">
  <p:cSld name="VERTICAL_TITLE_AND_VERTICAL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 bwMode="auto">
          <a:xfrm rot="5400000">
            <a:off x="7285037" y="1828801"/>
            <a:ext cx="5851525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 bwMode="auto">
          <a:xfrm rot="5400000">
            <a:off x="1697037" y="-812799"/>
            <a:ext cx="5851525" cy="80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Карточка имени" userDrawn="1">
  <p:cSld name="Карточка имени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 bwMode="auto">
          <a:xfrm>
            <a:off x="2589213" y="2438400"/>
            <a:ext cx="8915400" cy="27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 bwMode="auto">
          <a:xfrm>
            <a:off x="2589213" y="5181600"/>
            <a:ext cx="8915400" cy="7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595959"/>
              </a:buClr>
              <a:buSzPts val="3200"/>
              <a:buNone/>
              <a:defRPr>
                <a:solidFill>
                  <a:srgbClr val="595959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1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1"/>
            <a:ext cx="3860699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 bwMode="auto">
          <a:xfrm>
            <a:off x="531812" y="4983087"/>
            <a:ext cx="779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Title and body" type="tx" userDrawn="1">
  <p:cSld name="TITLE_AND_BOD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 bwMode="auto"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 bwMode="auto"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4999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4999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ldNum" idx="12"/>
          </p:nvPr>
        </p:nvSpPr>
        <p:spPr bwMode="auto">
          <a:xfrm>
            <a:off x="11296610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Титульный слайд" type="title" userDrawn="1">
  <p:cSld name="TIT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 bwMode="auto">
          <a:xfrm>
            <a:off x="914400" y="2130426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 bwMode="auto">
          <a:xfrm>
            <a:off x="1828800" y="3886200"/>
            <a:ext cx="8534400" cy="1752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Заголовок раздела" type="secHead" userDrawn="1">
  <p:cSld name="SECTION_HEAD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 bwMode="auto">
          <a:xfrm>
            <a:off x="963084" y="4406901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 bwMode="auto"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Два объекта" type="twoObj" userDrawn="1">
  <p:cSld name="TWO_OBJECT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 bwMode="auto">
          <a:xfrm>
            <a:off x="609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 bwMode="auto">
          <a:xfrm>
            <a:off x="6197600" y="1600201"/>
            <a:ext cx="5384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pPr>
              <a:defRPr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Сравнение" type="twoTxTwoObj" userDrawn="1">
  <p:cSld name="TWO_OBJECTS_WITH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 bwMode="auto">
          <a:xfrm>
            <a:off x="609600" y="1535113"/>
            <a:ext cx="5386917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 bwMode="auto"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 bwMode="auto">
          <a:xfrm>
            <a:off x="6193368" y="1535113"/>
            <a:ext cx="5389033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pPr>
              <a:defRPr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 bwMode="auto">
          <a:xfrm>
            <a:off x="6193368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pPr>
              <a:defRPr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Только заголовок" type="titleOnly" userDrawn="1">
  <p:cSld name="TITLE_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Пустой слайд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Объект с подписью" type="objTx" userDrawn="1">
  <p:cSld name="OBJECT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 bwMode="auto">
          <a:xfrm>
            <a:off x="609601" y="273050"/>
            <a:ext cx="4011084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 bwMode="auto">
          <a:xfrm>
            <a:off x="4766732" y="273051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799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pPr>
              <a:defRPr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 bwMode="auto">
          <a:xfrm>
            <a:off x="609601" y="1435101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matchingName="Рисунок с подписью" type="picTx" userDrawn="1">
  <p:cSld name="PICTURE_WITH_CAPTION_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 bwMode="auto">
          <a:xfrm>
            <a:off x="2389717" y="4800600"/>
            <a:ext cx="73152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 bwMode="auto">
          <a:xfrm>
            <a:off x="2389717" y="612775"/>
            <a:ext cx="7315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2pPr>
            <a:lvl3pPr marR="0" lvl="2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3pPr>
            <a:lvl4pPr marR="0" lvl="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4pPr>
            <a:lvl5pPr marR="0" lvl="4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5pPr>
            <a:lvl6pPr marR="0" lvl="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6pPr>
            <a:lvl7pPr marR="0" lvl="6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7pPr>
            <a:lvl8pPr marR="0" lvl="7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8pPr>
            <a:lvl9pPr marR="0" lvl="8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 bwMode="auto">
          <a:xfrm>
            <a:off x="2389717" y="5367338"/>
            <a:ext cx="73152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pPr>
              <a:defRPr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>
              <a:defRPr/>
            </a:pPr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1pPr>
            <a:lvl2pPr marL="914400" marR="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pPr>
              <a:defRPr/>
            </a:pPr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</a:defRPr>
            </a:lvl9pPr>
          </a:lstStyle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titleStyle>
    <p:body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bodyStyle>
    <p:otherStyle>
      <a:defPPr marR="0" lvl="0" algn="l">
        <a:lnSpc>
          <a:spcPct val="100000"/>
        </a:lnSpc>
        <a:spcBef>
          <a:spcPts val="0"/>
        </a:spcBef>
        <a:spcAft>
          <a:spcPts val="0"/>
        </a:spcAft>
      </a:defPPr>
      <a:lvl1pPr marR="0" lv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1pPr>
      <a:lvl2pPr marR="0" lvl="1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2pPr>
      <a:lvl3pPr marR="0" lvl="2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3pPr>
      <a:lvl4pPr marR="0" lvl="3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4pPr>
      <a:lvl5pPr marR="0" lvl="4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5pPr>
      <a:lvl6pPr marR="0" lvl="5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6pPr>
      <a:lvl7pPr marR="0" lvl="6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7pPr>
      <a:lvl8pPr marR="0" lvl="7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8pPr>
      <a:lvl9pPr marR="0" lvl="8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s.moex.com/files/652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9" name="Google Shape;99;p15"/>
          <p:cNvPicPr/>
          <p:nvPr/>
        </p:nvPicPr>
        <p:blipFill>
          <a:blip r:embed="rId2">
            <a:alphaModFix/>
          </a:blip>
          <a:srcRect t="14156" r="13948" b="14456"/>
          <a:stretch/>
        </p:blipFill>
        <p:spPr bwMode="auto"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descr="D:\Наташа\корел\сувалкина\презентация НЕЙРОНКИ\ДОД\1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0" y="0"/>
            <a:ext cx="128097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5"/>
          <p:cNvGrpSpPr/>
          <p:nvPr/>
        </p:nvGrpSpPr>
        <p:grpSpPr bwMode="auto">
          <a:xfrm>
            <a:off x="5772135" y="3238391"/>
            <a:ext cx="9113968" cy="9127583"/>
            <a:chOff x="6878707" y="3465525"/>
            <a:chExt cx="7856869" cy="7701302"/>
          </a:xfrm>
        </p:grpSpPr>
        <p:pic>
          <p:nvPicPr>
            <p:cNvPr id="102" name="Google Shape;102;p15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5"/>
            <p:cNvPicPr/>
            <p:nvPr/>
          </p:nvPicPr>
          <p:blipFill>
            <a:blip r:embed="rId4">
              <a:alphaModFix/>
            </a:blip>
            <a:stretch/>
          </p:blipFill>
          <p:spPr bwMode="auto">
            <a:xfrm rot="2665626">
              <a:off x="8056682" y="4565717"/>
              <a:ext cx="5500920" cy="55009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5"/>
          <p:cNvSpPr/>
          <p:nvPr/>
        </p:nvSpPr>
        <p:spPr bwMode="auto">
          <a:xfrm rot="-8099999" flipH="1">
            <a:off x="7708772" y="5012371"/>
            <a:ext cx="6641005" cy="6641005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05" name="Google Shape;105;p15"/>
          <p:cNvPicPr/>
          <p:nvPr/>
        </p:nvPicPr>
        <p:blipFill>
          <a:blip r:embed="rId4">
            <a:alphaModFix/>
          </a:blip>
          <a:stretch/>
        </p:blipFill>
        <p:spPr bwMode="auto">
          <a:xfrm rot="2705361">
            <a:off x="-1674977" y="-5040948"/>
            <a:ext cx="9872778" cy="987279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5"/>
          <p:cNvSpPr/>
          <p:nvPr/>
        </p:nvSpPr>
        <p:spPr bwMode="auto">
          <a:xfrm rot="-2705305">
            <a:off x="-2329675" y="-4640481"/>
            <a:ext cx="9072049" cy="9071838"/>
          </a:xfrm>
          <a:prstGeom prst="rtTriangle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07" name="Google Shape;107;p15"/>
          <p:cNvCxnSpPr>
            <a:cxnSpLocks/>
          </p:cNvCxnSpPr>
          <p:nvPr/>
        </p:nvCxnSpPr>
        <p:spPr bwMode="auto">
          <a:xfrm>
            <a:off x="13815634" y="-9928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/>
          <p:nvPr/>
        </p:nvSpPr>
        <p:spPr bwMode="auto">
          <a:xfrm>
            <a:off x="407368" y="1129650"/>
            <a:ext cx="5914357" cy="215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4999"/>
              </a:lnSpc>
              <a:buSzPts val="5900"/>
              <a:defRPr/>
            </a:pPr>
            <a:r>
              <a:rPr lang="ru-RU" sz="3900" dirty="0">
                <a:solidFill>
                  <a:srgbClr val="FFFFFF"/>
                </a:solidFill>
                <a:latin typeface="Arial"/>
                <a:ea typeface="Arial"/>
                <a:cs typeface="Arial"/>
              </a:rPr>
              <a:t>Предсказание цен акции российских компаний</a:t>
            </a:r>
            <a:endParaRPr sz="3700" i="0" u="none" strike="noStrike" cap="none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09" name="Google Shape;109;p15"/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8841350" y="444176"/>
            <a:ext cx="2937302" cy="4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 bwMode="auto">
          <a:xfrm>
            <a:off x="848830" y="444174"/>
            <a:ext cx="542533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>
                <a:solidFill>
                  <a:srgbClr val="FFFFFF"/>
                </a:solidFill>
                <a:latin typeface="Arial"/>
                <a:ea typeface="Arial"/>
                <a:cs typeface="Arial"/>
              </a:rPr>
              <a:t>Майоров Сергей Валентинович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1" name="Google Shape;111;p15"/>
          <p:cNvSpPr txBox="1"/>
          <p:nvPr/>
        </p:nvSpPr>
        <p:spPr bwMode="auto">
          <a:xfrm>
            <a:off x="799762" y="3854240"/>
            <a:ext cx="4923300" cy="56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lvl="0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dirty="0" smtClean="0">
                <a:solidFill>
                  <a:srgbClr val="FFFFFF"/>
                </a:solidFill>
                <a:latin typeface="Arial"/>
                <a:ea typeface="Arial"/>
                <a:cs typeface="Arial"/>
              </a:rPr>
              <a:t>24 ноября 2022 года</a:t>
            </a: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2" name="Google Shape;112;p15"/>
          <p:cNvSpPr txBox="1"/>
          <p:nvPr/>
        </p:nvSpPr>
        <p:spPr bwMode="auto">
          <a:xfrm>
            <a:off x="6990656" y="5301208"/>
            <a:ext cx="4923300" cy="1152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lvl="0" algn="r">
              <a:defRPr/>
            </a:pPr>
            <a:r>
              <a:rPr lang="ru-RU" sz="2200" dirty="0" smtClean="0">
                <a:solidFill>
                  <a:srgbClr val="FFFFFF"/>
                </a:solidFill>
              </a:rPr>
              <a:t>Руководитель дипломного проекта: Михаил </a:t>
            </a:r>
            <a:r>
              <a:rPr lang="ru-RU" sz="2200" dirty="0" err="1">
                <a:solidFill>
                  <a:srgbClr val="FFFFFF"/>
                </a:solidFill>
              </a:rPr>
              <a:t>Лукоянов</a:t>
            </a:r>
            <a:r>
              <a:rPr lang="ru-RU" sz="2200" dirty="0">
                <a:solidFill>
                  <a:srgbClr val="FFFFFF"/>
                </a:solidFill>
              </a:rPr>
              <a:t/>
            </a:r>
            <a:br>
              <a:rPr lang="ru-RU" sz="2200" dirty="0">
                <a:solidFill>
                  <a:srgbClr val="FFFFFF"/>
                </a:solidFill>
              </a:rPr>
            </a:br>
            <a:r>
              <a:rPr lang="ru-RU" sz="2200" dirty="0">
                <a:solidFill>
                  <a:srgbClr val="FFFFFF"/>
                </a:solidFill>
              </a:rPr>
              <a:t>Поток - Май 2021</a:t>
            </a:r>
            <a:endParaRPr sz="2200" dirty="0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10" name="Google Shape;210;p24" descr="D:\Наташа\корел\сувалкина\презентация НЕЙРОНКИ\ДОД\1.png"/>
          <p:cNvPicPr/>
          <p:nvPr/>
        </p:nvPicPr>
        <p:blipFill>
          <a:blip r:embed="rId2">
            <a:alphaModFix amt="25000"/>
          </a:blip>
          <a:stretch/>
        </p:blipFill>
        <p:spPr bwMode="auto">
          <a:xfrm>
            <a:off x="2204450" y="510350"/>
            <a:ext cx="7783077" cy="583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4"/>
          <p:cNvSpPr/>
          <p:nvPr/>
        </p:nvSpPr>
        <p:spPr bwMode="auto">
          <a:xfrm rot="-8099999">
            <a:off x="-2220861" y="-856537"/>
            <a:ext cx="3356777" cy="3356777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2" name="Google Shape;212;p24"/>
          <p:cNvSpPr/>
          <p:nvPr/>
        </p:nvSpPr>
        <p:spPr bwMode="auto">
          <a:xfrm rot="-8099999">
            <a:off x="-2425449" y="213939"/>
            <a:ext cx="4065723" cy="40657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3" name="Google Shape;213;p24"/>
          <p:cNvSpPr/>
          <p:nvPr/>
        </p:nvSpPr>
        <p:spPr bwMode="auto">
          <a:xfrm rot="2700000">
            <a:off x="10039894" y="3732575"/>
            <a:ext cx="4358889" cy="4380951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14" name="Google Shape;214;p24"/>
          <p:cNvSpPr txBox="1"/>
          <p:nvPr/>
        </p:nvSpPr>
        <p:spPr bwMode="auto">
          <a:xfrm>
            <a:off x="10049608" y="4536831"/>
            <a:ext cx="2066192" cy="23211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ru-RU" sz="2200">
                <a:solidFill>
                  <a:srgbClr val="FFFFFF"/>
                </a:solidFill>
                <a:latin typeface="Arial"/>
                <a:ea typeface="Arial"/>
                <a:cs typeface="Arial"/>
              </a:rPr>
              <a:t>Точность прогноза модели</a:t>
            </a:r>
            <a:endParaRPr sz="2200" b="1">
              <a:solidFill>
                <a:srgbClr val="FFFFFF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15" name="Google Shape;215;p24"/>
          <p:cNvCxnSpPr>
            <a:cxnSpLocks/>
          </p:cNvCxnSpPr>
          <p:nvPr/>
        </p:nvCxnSpPr>
        <p:spPr bwMode="auto">
          <a:xfrm flipH="1">
            <a:off x="10643650" y="1997600"/>
            <a:ext cx="1819500" cy="1819500"/>
          </a:xfrm>
          <a:prstGeom prst="straightConnector1">
            <a:avLst/>
          </a:prstGeom>
          <a:noFill/>
          <a:ln w="76200" cap="flat" cmpd="sng">
            <a:solidFill>
              <a:srgbClr val="88888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59162" y="0"/>
            <a:ext cx="9584488" cy="65249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69" name="Google Shape;269;p27"/>
          <p:cNvGrpSpPr/>
          <p:nvPr/>
        </p:nvGrpSpPr>
        <p:grpSpPr bwMode="auto">
          <a:xfrm>
            <a:off x="-1295392" y="0"/>
            <a:ext cx="16104067" cy="9406323"/>
            <a:chOff x="-1295392" y="0"/>
            <a:chExt cx="16104067" cy="9406323"/>
          </a:xfrm>
        </p:grpSpPr>
        <p:pic>
          <p:nvPicPr>
            <p:cNvPr id="270" name="Google Shape;270;p27" descr="D:\Наташа\корел\сувалкина\презентация НЕЙРОНКИ\ДОД\20.png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>
              <a:off x="-304352" y="5483975"/>
              <a:ext cx="4169400" cy="2105299"/>
            </a:xfrm>
            <a:prstGeom prst="flowChartExtract">
              <a:avLst/>
            </a:prstGeom>
            <a:noFill/>
            <a:ln>
              <a:noFill/>
            </a:ln>
          </p:spPr>
        </p:pic>
        <p:pic>
          <p:nvPicPr>
            <p:cNvPr id="271" name="Google Shape;271;p27" descr="D:\Наташа\корел\сувалкина\презентация НЕЙРОНКИ\ДОД\20.png"/>
            <p:cNvPicPr/>
            <p:nvPr/>
          </p:nvPicPr>
          <p:blipFill>
            <a:blip r:embed="rId2">
              <a:alphaModFix/>
            </a:blip>
            <a:stretch/>
          </p:blipFill>
          <p:spPr bwMode="auto">
            <a:xfrm rot="10800000" flipH="1">
              <a:off x="9715500" y="0"/>
              <a:ext cx="5093175" cy="2571750"/>
            </a:xfrm>
            <a:prstGeom prst="flowChartExtract">
              <a:avLst/>
            </a:prstGeom>
            <a:noFill/>
            <a:ln>
              <a:noFill/>
            </a:ln>
          </p:spPr>
        </p:pic>
        <p:sp>
          <p:nvSpPr>
            <p:cNvPr id="272" name="Google Shape;272;p27"/>
            <p:cNvSpPr/>
            <p:nvPr/>
          </p:nvSpPr>
          <p:spPr bwMode="auto">
            <a:xfrm rot="8099999">
              <a:off x="-684797" y="5847006"/>
              <a:ext cx="2948211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500"/>
            </a:p>
          </p:txBody>
        </p:sp>
      </p:grpSp>
      <p:sp>
        <p:nvSpPr>
          <p:cNvPr id="273" name="Google Shape;273;p27"/>
          <p:cNvSpPr txBox="1"/>
          <p:nvPr/>
        </p:nvSpPr>
        <p:spPr bwMode="auto">
          <a:xfrm flipH="1">
            <a:off x="460509" y="366975"/>
            <a:ext cx="11329200" cy="681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pPr>
            <a:r>
              <a:rPr sz="5400" b="0" i="0" u="none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Алгоритм расчета дохода</a:t>
            </a:r>
            <a:endParaRPr sz="4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74" name="Google Shape;274;p27"/>
          <p:cNvCxnSpPr>
            <a:cxnSpLocks/>
          </p:cNvCxnSpPr>
          <p:nvPr/>
        </p:nvCxnSpPr>
        <p:spPr bwMode="auto">
          <a:xfrm rot="10800000">
            <a:off x="218965" y="1057836"/>
            <a:ext cx="11753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9970152" name="Рисунок 21997015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11007" y="1131130"/>
            <a:ext cx="11228202" cy="5752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79" name="Google Shape;279;p28"/>
          <p:cNvGrpSpPr/>
          <p:nvPr/>
        </p:nvGrpSpPr>
        <p:grpSpPr bwMode="auto">
          <a:xfrm>
            <a:off x="-2464625" y="6"/>
            <a:ext cx="9305520" cy="7976392"/>
            <a:chOff x="-2464625" y="6"/>
            <a:chExt cx="9305520" cy="7976392"/>
          </a:xfrm>
        </p:grpSpPr>
        <p:sp>
          <p:nvSpPr>
            <p:cNvPr id="280" name="Google Shape;280;p28"/>
            <p:cNvSpPr/>
            <p:nvPr/>
          </p:nvSpPr>
          <p:spPr bwMode="auto">
            <a:xfrm rot="5400000">
              <a:off x="17245" y="-17244"/>
              <a:ext cx="6806400" cy="68409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 bwMode="auto">
            <a:xfrm rot="-8099999">
              <a:off x="-1853943" y="4417081"/>
              <a:ext cx="2948635" cy="2948635"/>
            </a:xfrm>
            <a:prstGeom prst="rtTriangle">
              <a:avLst/>
            </a:pr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282" name="Google Shape;282;p28"/>
          <p:cNvSpPr txBox="1"/>
          <p:nvPr/>
        </p:nvSpPr>
        <p:spPr bwMode="auto">
          <a:xfrm flipH="1">
            <a:off x="594634" y="201606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pPr>
            <a:r>
              <a:rPr lang="ru-RU" sz="4000">
                <a:solidFill>
                  <a:schemeClr val="dk1"/>
                </a:solidFill>
                <a:latin typeface="Arial"/>
                <a:ea typeface="Arial"/>
                <a:cs typeface="Arial"/>
              </a:rPr>
              <a:t>Результаты торговли базовой модели</a:t>
            </a:r>
            <a:endParaRPr sz="4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83" name="Google Shape;283;p28"/>
          <p:cNvCxnSpPr>
            <a:cxnSpLocks/>
          </p:cNvCxnSpPr>
          <p:nvPr/>
        </p:nvCxnSpPr>
        <p:spPr bwMode="auto">
          <a:xfrm rot="10800000">
            <a:off x="629100" y="993531"/>
            <a:ext cx="11562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extBox 1"/>
          <p:cNvSpPr txBox="1"/>
          <p:nvPr/>
        </p:nvSpPr>
        <p:spPr bwMode="auto">
          <a:xfrm>
            <a:off x="290146" y="1705708"/>
            <a:ext cx="34729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1800"/>
              <a:t>Средняя ошибка входа 5.02 руб.,</a:t>
            </a:r>
            <a:endParaRPr/>
          </a:p>
          <a:p>
            <a:pPr>
              <a:defRPr/>
            </a:pPr>
            <a:r>
              <a:rPr lang="ru-RU" sz="1800"/>
              <a:t>относительная ошибка 1.27 %.</a:t>
            </a:r>
            <a:endParaRPr/>
          </a:p>
          <a:p>
            <a:pPr>
              <a:defRPr/>
            </a:pPr>
            <a:r>
              <a:rPr lang="ru-RU" sz="1800"/>
              <a:t>Средняя ошибка выхода 4.62 руб.,</a:t>
            </a:r>
            <a:endParaRPr/>
          </a:p>
          <a:p>
            <a:pPr>
              <a:defRPr/>
            </a:pPr>
            <a:r>
              <a:rPr lang="ru-RU" sz="1800"/>
              <a:t>относительная ошибка 1.14 %.</a:t>
            </a:r>
            <a:endParaRPr/>
          </a:p>
          <a:p>
            <a:pPr>
              <a:defRPr/>
            </a:pPr>
            <a:r>
              <a:rPr lang="ru-RU" sz="1800"/>
              <a:t>Доля открытых позиций 59.62 %.</a:t>
            </a:r>
            <a:endParaRPr/>
          </a:p>
          <a:p>
            <a:pPr>
              <a:defRPr/>
            </a:pPr>
            <a:r>
              <a:rPr lang="ru-RU" sz="1800"/>
              <a:t>Доход составит 362.52 рублей</a:t>
            </a:r>
            <a:endParaRPr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763107" y="1322106"/>
            <a:ext cx="8247184" cy="542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-79131" y="3323252"/>
            <a:ext cx="2170364" cy="4249280"/>
          </a:xfrm>
          <a:prstGeom prst="rect">
            <a:avLst/>
          </a:prstGeom>
        </p:spPr>
      </p:pic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 bwMode="auto">
          <a:xfrm>
            <a:off x="850200" y="274650"/>
            <a:ext cx="10491600" cy="1143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000">
                <a:latin typeface="Arial"/>
                <a:ea typeface="Arial"/>
                <a:cs typeface="Arial"/>
              </a:rPr>
              <a:t>Варианты улучшения результата</a:t>
            </a:r>
            <a:endParaRPr sz="4000">
              <a:latin typeface="Arial"/>
              <a:ea typeface="Arial"/>
              <a:cs typeface="Arial"/>
            </a:endParaRPr>
          </a:p>
        </p:txBody>
      </p:sp>
      <p:cxnSp>
        <p:nvCxnSpPr>
          <p:cNvPr id="228" name="Google Shape;228;p25"/>
          <p:cNvCxnSpPr>
            <a:cxnSpLocks/>
          </p:cNvCxnSpPr>
          <p:nvPr/>
        </p:nvCxnSpPr>
        <p:spPr bwMode="auto">
          <a:xfrm rot="10800000">
            <a:off x="850200" y="1495475"/>
            <a:ext cx="10491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3" name="Схема 2"/>
          <p:cNvGraphicFramePr>
            <a:graphicFrameLocks/>
          </p:cNvGraphicFramePr>
          <p:nvPr/>
        </p:nvGraphicFramePr>
        <p:xfrm>
          <a:off x="738554" y="1197842"/>
          <a:ext cx="11280530" cy="5106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99911638" name="Google Shape;189;p22"/>
          <p:cNvSpPr/>
          <p:nvPr/>
        </p:nvSpPr>
        <p:spPr bwMode="auto">
          <a:xfrm rot="10799989">
            <a:off x="10046318" y="533349"/>
            <a:ext cx="1878431" cy="1718013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288" name="Google Shape;288;p29"/>
          <p:cNvGrpSpPr/>
          <p:nvPr/>
        </p:nvGrpSpPr>
        <p:grpSpPr bwMode="auto">
          <a:xfrm>
            <a:off x="-153" y="3"/>
            <a:ext cx="12192053" cy="9930854"/>
            <a:chOff x="-153" y="3"/>
            <a:chExt cx="12192053" cy="9930854"/>
          </a:xfrm>
        </p:grpSpPr>
        <p:sp>
          <p:nvSpPr>
            <p:cNvPr id="289" name="Google Shape;289;p29"/>
            <p:cNvSpPr/>
            <p:nvPr/>
          </p:nvSpPr>
          <p:spPr bwMode="auto">
            <a:xfrm rot="5400000">
              <a:off x="7497" y="-7647"/>
              <a:ext cx="3013800" cy="30291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 bwMode="auto">
            <a:xfrm rot="-5400000">
              <a:off x="8306000" y="2964633"/>
              <a:ext cx="3885900" cy="3885900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500"/>
            </a:p>
          </p:txBody>
        </p:sp>
        <p:sp>
          <p:nvSpPr>
            <p:cNvPr id="291" name="Google Shape;291;p29"/>
            <p:cNvSpPr/>
            <p:nvPr/>
          </p:nvSpPr>
          <p:spPr bwMode="auto">
            <a:xfrm rot="8099999" flipH="1">
              <a:off x="7509671" y="6003284"/>
              <a:ext cx="3253708" cy="3253708"/>
            </a:xfrm>
            <a:custGeom>
              <a:avLst/>
              <a:gdLst/>
              <a:ahLst/>
              <a:cxnLst/>
              <a:rect l="l" t="t" r="r" b="b"/>
              <a:pathLst>
                <a:path w="3916118" h="3916118" extrusionOk="0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292" name="Google Shape;292;p29"/>
          <p:cNvSpPr txBox="1"/>
          <p:nvPr/>
        </p:nvSpPr>
        <p:spPr bwMode="auto">
          <a:xfrm flipH="1">
            <a:off x="577049" y="424025"/>
            <a:ext cx="11329200" cy="9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pPr>
            <a:r>
              <a:rPr lang="ru-RU" sz="5000">
                <a:solidFill>
                  <a:schemeClr val="dk1"/>
                </a:solidFill>
                <a:latin typeface="Arial"/>
                <a:ea typeface="Arial"/>
                <a:cs typeface="Arial"/>
              </a:rPr>
              <a:t>База с минутными данными</a:t>
            </a:r>
            <a:endParaRPr sz="50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93" name="Google Shape;293;p29"/>
          <p:cNvCxnSpPr>
            <a:cxnSpLocks/>
          </p:cNvCxnSpPr>
          <p:nvPr/>
        </p:nvCxnSpPr>
        <p:spPr bwMode="auto">
          <a:xfrm rot="10800000">
            <a:off x="667200" y="1371600"/>
            <a:ext cx="11562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7691172" name="TextBox 1457691171"/>
          <p:cNvSpPr txBox="1"/>
          <p:nvPr/>
        </p:nvSpPr>
        <p:spPr bwMode="auto">
          <a:xfrm>
            <a:off x="577049" y="1627908"/>
            <a:ext cx="6394978" cy="43586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000"/>
              <a:t>Для некоторых вариантов потребуется трехмерные данные, поэтому кроме дневных данных была получена база с минутными данным</a:t>
            </a:r>
            <a:r>
              <a:rPr lang="ru-RU" sz="2000"/>
              <a:t> со следующими параметрами: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начало 15 декабря 2011 года 10:00;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окончание 22 июля 2022 года 18:49;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количество </a:t>
            </a:r>
            <a:r>
              <a:rPr lang="ru-RU" sz="2000" b="0" i="0" u="none" strike="noStrike" cap="none" spc="0">
                <a:solidFill>
                  <a:srgbClr val="000000"/>
                </a:solidFill>
                <a:latin typeface="Arial"/>
                <a:cs typeface="Arial"/>
              </a:rPr>
              <a:t>записей</a:t>
            </a:r>
            <a:r>
              <a:rPr lang="ru-RU" sz="2000"/>
              <a:t> - 824763.</a:t>
            </a:r>
            <a:endParaRPr/>
          </a:p>
          <a:p>
            <a:pPr>
              <a:defRPr/>
            </a:pPr>
            <a:r>
              <a:rPr lang="ru-RU" sz="2000"/>
              <a:t>База преобразована следующим образом: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строки - дни;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параметры (колонки) - часы, минуты;</a:t>
            </a:r>
            <a:endParaRPr/>
          </a:p>
          <a:p>
            <a:pPr marL="305908" indent="-305908">
              <a:buFont typeface="Arial"/>
              <a:buChar char="•"/>
              <a:defRPr/>
            </a:pPr>
            <a:r>
              <a:rPr lang="ru-RU" sz="2000"/>
              <a:t>третье измерение - нормализованные цены открытия, закрытия, минимума и максимума, а также нормализованные значения объема и производные</a:t>
            </a:r>
            <a:endParaRPr/>
          </a:p>
        </p:txBody>
      </p:sp>
      <p:pic>
        <p:nvPicPr>
          <p:cNvPr id="139561299" name="Google Shape;131;p17"/>
          <p:cNvPicPr/>
          <p:nvPr/>
        </p:nvPicPr>
        <p:blipFill>
          <a:blip r:embed="rId2">
            <a:alphaModFix/>
          </a:blip>
          <a:srcRect r="33976"/>
          <a:stretch/>
        </p:blipFill>
        <p:spPr bwMode="auto">
          <a:xfrm>
            <a:off x="6972028" y="1506681"/>
            <a:ext cx="5180732" cy="522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 bwMode="auto">
          <a:xfrm rot="5400000">
            <a:off x="14400" y="-14100"/>
            <a:ext cx="5648400" cy="56766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249" name="Google Shape;249;p26"/>
          <p:cNvSpPr txBox="1">
            <a:spLocks noGrp="1"/>
          </p:cNvSpPr>
          <p:nvPr>
            <p:ph type="ctrTitle"/>
          </p:nvPr>
        </p:nvSpPr>
        <p:spPr bwMode="auto">
          <a:xfrm>
            <a:off x="0" y="416550"/>
            <a:ext cx="12192000" cy="795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000">
                <a:solidFill>
                  <a:srgbClr val="2763F9"/>
                </a:solidFill>
                <a:latin typeface="Arial"/>
                <a:ea typeface="Arial"/>
                <a:cs typeface="Arial"/>
              </a:rPr>
              <a:t>Результаты экспериментов</a:t>
            </a:r>
            <a:endParaRPr sz="4000">
              <a:solidFill>
                <a:srgbClr val="2763F9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251" name="Google Shape;251;p26"/>
          <p:cNvCxnSpPr>
            <a:cxnSpLocks/>
          </p:cNvCxnSpPr>
          <p:nvPr/>
        </p:nvCxnSpPr>
        <p:spPr bwMode="auto">
          <a:xfrm rot="10800000">
            <a:off x="247725" y="1325725"/>
            <a:ext cx="11705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" name="Таблица 1"/>
          <p:cNvGraphicFramePr>
            <a:graphicFrameLocks noGrp="1"/>
          </p:cNvGraphicFramePr>
          <p:nvPr/>
        </p:nvGraphicFramePr>
        <p:xfrm>
          <a:off x="2216637" y="1537026"/>
          <a:ext cx="8140698" cy="3614419"/>
        </p:xfrm>
        <a:graphic>
          <a:graphicData uri="http://schemas.openxmlformats.org/drawingml/2006/table">
            <a:tbl>
              <a:tblPr firstRow="1" bandRow="1">
                <a:tableStyleId>{3C0DE1A0-F3AE-C019-3AB9-09C734A24028}</a:tableStyleId>
              </a:tblPr>
              <a:tblGrid>
                <a:gridCol w="7639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8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№ п.п.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Наименование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Результат, руб.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1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Базовая модель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362,52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2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Производные входные данные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346,54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3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Входные минутные данные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489,55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4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Относительные выходные данные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349,42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5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Сверточные слои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472,25</a:t>
                      </a:r>
                      <a:endParaRPr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6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Рекуррентные слои </a:t>
                      </a:r>
                      <a:r>
                        <a:rPr lang="en-US" sz="2000"/>
                        <a:t>LSTM</a:t>
                      </a:r>
                      <a:endParaRPr lang="ru-RU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000"/>
                        <a:t>366,93</a:t>
                      </a:r>
                      <a:endParaRPr lang="ru-RU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000"/>
                        <a:t>7</a:t>
                      </a:r>
                      <a:endParaRPr lang="ru-RU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2000"/>
                        <a:t>Рекуррентные слои </a:t>
                      </a:r>
                      <a:r>
                        <a:rPr lang="en-US" sz="2000"/>
                        <a:t>GRU</a:t>
                      </a:r>
                      <a:endParaRPr lang="ru-RU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2000"/>
                        <a:t>180,25</a:t>
                      </a:r>
                      <a:endParaRPr lang="ru-RU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526660046" name="TextBox 1526660045"/>
          <p:cNvSpPr txBox="1"/>
          <p:nvPr/>
        </p:nvSpPr>
        <p:spPr bwMode="auto">
          <a:xfrm>
            <a:off x="1439181" y="5455227"/>
            <a:ext cx="9559779" cy="39627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>
              <a:defRPr/>
            </a:pPr>
            <a:r>
              <a:rPr sz="2000"/>
              <a:t>Вывод: следует взять входные минутные данные и сверточные слои.</a:t>
            </a:r>
            <a:endParaRPr/>
          </a:p>
        </p:txBody>
      </p:sp>
      <p:pic>
        <p:nvPicPr>
          <p:cNvPr id="1364075720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46273" y="1903159"/>
            <a:ext cx="2170363" cy="4249279"/>
          </a:xfrm>
          <a:prstGeom prst="rect">
            <a:avLst/>
          </a:prstGeom>
        </p:spPr>
      </p:pic>
      <p:sp>
        <p:nvSpPr>
          <p:cNvPr id="1574470378" name="Google Shape;189;p22"/>
          <p:cNvSpPr/>
          <p:nvPr/>
        </p:nvSpPr>
        <p:spPr bwMode="auto">
          <a:xfrm rot="10799989">
            <a:off x="9942409" y="0"/>
            <a:ext cx="2311384" cy="222024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094272770" name="Google Shape;213;p24"/>
          <p:cNvSpPr/>
          <p:nvPr/>
        </p:nvSpPr>
        <p:spPr bwMode="auto">
          <a:xfrm rot="2699971">
            <a:off x="10819745" y="4055599"/>
            <a:ext cx="3716165" cy="3726868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3" tIns="91423" rIns="91423" bIns="91423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656355654" name="Рисунок 656355653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1056408"/>
            <a:ext cx="12191999" cy="5801590"/>
          </a:xfrm>
          <a:prstGeom prst="rect">
            <a:avLst/>
          </a:prstGeom>
        </p:spPr>
      </p:pic>
      <p:grpSp>
        <p:nvGrpSpPr>
          <p:cNvPr id="1126019704" name="Google Shape;288;p29"/>
          <p:cNvGrpSpPr/>
          <p:nvPr/>
        </p:nvGrpSpPr>
        <p:grpSpPr bwMode="auto">
          <a:xfrm>
            <a:off x="-153" y="3"/>
            <a:ext cx="10763529" cy="9256986"/>
            <a:chOff x="0" y="0"/>
            <a:chExt cx="10763529" cy="9256986"/>
          </a:xfrm>
        </p:grpSpPr>
        <p:sp>
          <p:nvSpPr>
            <p:cNvPr id="250341283" name="Google Shape;289;p29"/>
            <p:cNvSpPr/>
            <p:nvPr/>
          </p:nvSpPr>
          <p:spPr bwMode="auto">
            <a:xfrm rot="5399976">
              <a:off x="7650" y="-7649"/>
              <a:ext cx="3013799" cy="3029099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2539712" name="Google Shape;291;p29"/>
            <p:cNvSpPr/>
            <p:nvPr/>
          </p:nvSpPr>
          <p:spPr bwMode="auto">
            <a:xfrm rot="8099983" flipH="1">
              <a:off x="7509822" y="6003279"/>
              <a:ext cx="3253707" cy="3253707"/>
            </a:xfrm>
            <a:custGeom>
              <a:avLst/>
              <a:gdLst/>
              <a:ahLst/>
              <a:cxnLst/>
              <a:rect l="l" t="t" r="r" b="b"/>
              <a:pathLst>
                <a:path w="3916118" h="3916118" extrusionOk="0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60924" rIns="121898" bIns="60924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485646011" name="Google Shape;292;p29"/>
          <p:cNvSpPr txBox="1"/>
          <p:nvPr/>
        </p:nvSpPr>
        <p:spPr bwMode="auto">
          <a:xfrm flipH="1">
            <a:off x="1051949" y="233523"/>
            <a:ext cx="10496549" cy="93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8" rIns="91423" bIns="45698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pPr>
            <a:r>
              <a:rPr lang="ru-RU" sz="28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Подбор архитектуры с помощью генетических алгоритмов</a:t>
            </a:r>
            <a:endParaRPr sz="2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972571845" name="Google Shape;293;p29"/>
          <p:cNvCxnSpPr>
            <a:cxnSpLocks/>
          </p:cNvCxnSpPr>
          <p:nvPr/>
        </p:nvCxnSpPr>
        <p:spPr bwMode="auto">
          <a:xfrm rot="10799989">
            <a:off x="577048" y="1111827"/>
            <a:ext cx="1156289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4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485646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57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97257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 bwMode="auto"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 bwMode="auto"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/>
            <p:nvPr/>
          </p:nvPicPr>
          <p:blipFill>
            <a:blip r:embed="rId2">
              <a:alphaModFix/>
            </a:blip>
            <a:srcRect l="12441" b="-100000"/>
            <a:stretch/>
          </p:blipFill>
          <p:spPr bwMode="auto"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 bwMode="auto"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 bwMode="auto">
          <a:xfrm>
            <a:off x="1991544" y="332657"/>
            <a:ext cx="10200381" cy="936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800">
                <a:solidFill>
                  <a:srgbClr val="2763F9"/>
                </a:solidFill>
                <a:latin typeface="Arial"/>
                <a:ea typeface="Arial"/>
                <a:cs typeface="Arial"/>
              </a:rPr>
              <a:t>Результат генетического подбора</a:t>
            </a:r>
            <a:endParaRPr sz="4800">
              <a:solidFill>
                <a:srgbClr val="2763F9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24" name="Google Shape;124;p16"/>
          <p:cNvCxnSpPr>
            <a:cxnSpLocks/>
          </p:cNvCxnSpPr>
          <p:nvPr/>
        </p:nvCxnSpPr>
        <p:spPr bwMode="auto">
          <a:xfrm rot="10800000">
            <a:off x="2567608" y="1246401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 1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/>
        </p:nvGraphicFramePr>
        <p:xfrm>
          <a:off x="4007768" y="1731202"/>
          <a:ext cx="7445488" cy="1940560"/>
        </p:xfrm>
        <a:graphic>
          <a:graphicData uri="http://schemas.openxmlformats.org/drawingml/2006/table">
            <a:tbl>
              <a:tblPr firstRow="1" bandRow="1">
                <a:tableStyleId>{3C0DE1A0-F3AE-C019-3AB9-09C734A24028}</a:tableStyleId>
              </a:tblPr>
              <a:tblGrid>
                <a:gridCol w="7200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1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68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№ п.п.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Нейронов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Активация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Ядер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Слоев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Пулинг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Рег-слой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Сверточный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relu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7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4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Сверточный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relu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7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4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Сверточный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relu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7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4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Сверточный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relu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7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sz="1200"/>
                        <a:t>4</a:t>
                      </a:r>
                      <a:endParaRPr lang="ru-RU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ru-RU" sz="120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 bwMode="auto">
          <a:xfrm>
            <a:off x="5087889" y="4003202"/>
            <a:ext cx="6365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/>
              <a:t>Выбираем следующую архитектуру:</a:t>
            </a:r>
            <a:endParaRPr/>
          </a:p>
          <a:p>
            <a:pPr>
              <a:defRPr/>
            </a:pPr>
            <a:r>
              <a:rPr lang="ru-RU"/>
              <a:t>Входной слой;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Сверточный блок, состоящий из 4 итераций: сверточный слой (64 нейрона, 7 ядер, функция активации - relu), слой MaxPooling1D;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Регуляционный слой (DropOut(0.2));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Выравнивающий слой;</a:t>
            </a:r>
            <a:endParaRPr/>
          </a:p>
          <a:p>
            <a:pPr marL="285750" indent="-285750">
              <a:buFont typeface="Arial"/>
              <a:buChar char="•"/>
              <a:defRPr/>
            </a:pPr>
            <a:r>
              <a:rPr lang="ru-RU"/>
              <a:t>Выходной блок: полносвязный слой (2 нейрона, функция активации - linear).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/>
          <p:nvPr/>
        </p:nvPicPr>
        <p:blipFill>
          <a:blip r:embed="rId2">
            <a:alphaModFix/>
          </a:blip>
          <a:srcRect b="97673"/>
          <a:stretch/>
        </p:blipFill>
        <p:spPr bwMode="auto"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 bwMode="auto"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3" name="Google Shape;133;p17"/>
          <p:cNvSpPr/>
          <p:nvPr/>
        </p:nvSpPr>
        <p:spPr bwMode="auto"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34" name="Google Shape;134;p17"/>
          <p:cNvCxnSpPr>
            <a:cxnSpLocks/>
          </p:cNvCxnSpPr>
          <p:nvPr/>
        </p:nvCxnSpPr>
        <p:spPr bwMode="auto">
          <a:xfrm>
            <a:off x="60775" y="0"/>
            <a:ext cx="5732399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>
            <a:cxnSpLocks/>
          </p:cNvCxnSpPr>
          <p:nvPr/>
        </p:nvCxnSpPr>
        <p:spPr bwMode="auto"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 bwMode="auto">
          <a:xfrm>
            <a:off x="2495599" y="471497"/>
            <a:ext cx="9394739" cy="79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5500">
                <a:solidFill>
                  <a:srgbClr val="2064FB"/>
                </a:solidFill>
                <a:latin typeface="Arial"/>
                <a:ea typeface="Arial"/>
                <a:cs typeface="Arial"/>
              </a:rPr>
              <a:t>Вариативность модели </a:t>
            </a:r>
            <a:endParaRPr sz="55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17"/>
          <p:cNvSpPr txBox="1"/>
          <p:nvPr/>
        </p:nvSpPr>
        <p:spPr bwMode="auto">
          <a:xfrm>
            <a:off x="6600592" y="2006747"/>
            <a:ext cx="5403300" cy="421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defRPr/>
            </a:pPr>
            <a:r>
              <a:rPr lang="ru-RU" sz="2400">
                <a:solidFill>
                  <a:srgbClr val="262626"/>
                </a:solidFill>
                <a:latin typeface="Arial"/>
                <a:ea typeface="Arial"/>
                <a:cs typeface="Arial"/>
              </a:rPr>
              <a:t>Если выбранную архитектуру создать несколько раз и посчитать доход, то разброс значений будет от -15.43 до 454.44. Лучшую модель сохраним в файл.</a:t>
            </a:r>
            <a:endParaRPr sz="2400">
              <a:solidFill>
                <a:srgbClr val="262626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/>
          <p:nvPr/>
        </p:nvPicPr>
        <p:blipFill>
          <a:blip r:embed="rId2">
            <a:alphaModFix/>
          </a:blip>
          <a:srcRect l="28967" t="5446"/>
          <a:stretch/>
        </p:blipFill>
        <p:spPr bwMode="auto"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 bwMode="auto"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 bwMode="auto"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6" name="Google Shape;146;p18"/>
          <p:cNvSpPr/>
          <p:nvPr/>
        </p:nvSpPr>
        <p:spPr bwMode="auto"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147" name="Google Shape;147;p18"/>
          <p:cNvCxnSpPr>
            <a:cxnSpLocks/>
          </p:cNvCxnSpPr>
          <p:nvPr/>
        </p:nvCxnSpPr>
        <p:spPr bwMode="auto"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 bwMode="auto">
          <a:xfrm>
            <a:off x="3479897" y="246732"/>
            <a:ext cx="4052664" cy="78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400">
                <a:solidFill>
                  <a:srgbClr val="2064FB"/>
                </a:solidFill>
                <a:latin typeface="Arial"/>
                <a:ea typeface="Arial"/>
                <a:cs typeface="Arial"/>
              </a:rPr>
              <a:t>Выбор модели</a:t>
            </a:r>
            <a:endParaRPr sz="4400" i="0" u="none" strike="noStrike" cap="none">
              <a:solidFill>
                <a:srgbClr val="2064FB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408010" y="1170035"/>
            <a:ext cx="6858000" cy="55816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8" name="Google Shape;118;p16"/>
          <p:cNvGrpSpPr/>
          <p:nvPr/>
        </p:nvGrpSpPr>
        <p:grpSpPr bwMode="auto">
          <a:xfrm>
            <a:off x="-2801700" y="-95250"/>
            <a:ext cx="9107400" cy="13883700"/>
            <a:chOff x="-2801700" y="-95250"/>
            <a:chExt cx="9107400" cy="13883700"/>
          </a:xfrm>
        </p:grpSpPr>
        <p:sp>
          <p:nvSpPr>
            <p:cNvPr id="119" name="Google Shape;119;p16"/>
            <p:cNvSpPr/>
            <p:nvPr/>
          </p:nvSpPr>
          <p:spPr bwMode="auto">
            <a:xfrm rot="-5400000" flipH="1">
              <a:off x="-909456" y="6241425"/>
              <a:ext cx="4448400" cy="1828200"/>
            </a:xfrm>
            <a:prstGeom prst="triangle">
              <a:avLst>
                <a:gd name="adj" fmla="val 50000"/>
              </a:avLst>
            </a:prstGeom>
            <a:solidFill>
              <a:srgbClr val="2064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500">
                <a:solidFill>
                  <a:srgbClr val="2064FB"/>
                </a:solidFill>
              </a:endParaRPr>
            </a:p>
          </p:txBody>
        </p:sp>
        <p:pic>
          <p:nvPicPr>
            <p:cNvPr id="120" name="Google Shape;120;p16"/>
            <p:cNvPicPr/>
            <p:nvPr/>
          </p:nvPicPr>
          <p:blipFill>
            <a:blip r:embed="rId2">
              <a:alphaModFix/>
            </a:blip>
            <a:srcRect l="12441" b="-100000"/>
            <a:stretch/>
          </p:blipFill>
          <p:spPr bwMode="auto">
            <a:xfrm>
              <a:off x="-2801700" y="-95250"/>
              <a:ext cx="9107400" cy="13883700"/>
            </a:xfrm>
            <a:prstGeom prst="chevron">
              <a:avLst>
                <a:gd name="adj" fmla="val 54595"/>
              </a:avLst>
            </a:prstGeom>
            <a:noFill/>
            <a:ln>
              <a:noFill/>
            </a:ln>
          </p:spPr>
        </p:pic>
      </p:grpSp>
      <p:sp>
        <p:nvSpPr>
          <p:cNvPr id="121" name="Google Shape;121;p16"/>
          <p:cNvSpPr/>
          <p:nvPr/>
        </p:nvSpPr>
        <p:spPr bwMode="auto">
          <a:xfrm rot="-5400000" flipH="1">
            <a:off x="7857825" y="-1374375"/>
            <a:ext cx="6037500" cy="26307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>
              <a:solidFill>
                <a:srgbClr val="2064FB"/>
              </a:solidFill>
            </a:endParaRPr>
          </a:p>
        </p:txBody>
      </p:sp>
      <p:sp>
        <p:nvSpPr>
          <p:cNvPr id="122" name="Google Shape;122;p16"/>
          <p:cNvSpPr/>
          <p:nvPr/>
        </p:nvSpPr>
        <p:spPr bwMode="auto">
          <a:xfrm>
            <a:off x="3813017" y="790967"/>
            <a:ext cx="73131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5100">
                <a:solidFill>
                  <a:srgbClr val="2763F9"/>
                </a:solidFill>
                <a:latin typeface="Arial"/>
                <a:ea typeface="Arial"/>
                <a:cs typeface="Arial"/>
              </a:rPr>
              <a:t>Постановка задачи</a:t>
            </a:r>
            <a:endParaRPr sz="5100">
              <a:solidFill>
                <a:srgbClr val="2763F9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 bwMode="auto">
          <a:xfrm>
            <a:off x="5701553" y="1797467"/>
            <a:ext cx="6186847" cy="52129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Получение данных с Московской биржи, и их обработка с целью устранения пропусков и некорректных значений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Разработка моделей для предсказания входа и выхода в позицию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Разработка критериев оценки модели с целью максимизации прибыли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Выбор модели исходя из критериев оценки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Подбор оптимальных параметров модели</a:t>
            </a:r>
            <a:endParaRPr/>
          </a:p>
          <a:p>
            <a:pPr marL="457200" lvl="0" indent="-355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/>
            </a:pPr>
            <a:r>
              <a:rPr lang="ru-RU" sz="1600">
                <a:solidFill>
                  <a:schemeClr val="dk1"/>
                </a:solidFill>
                <a:latin typeface="Arial"/>
                <a:ea typeface="Arial"/>
                <a:cs typeface="Arial"/>
              </a:rPr>
              <a:t>Тестирование окончательной модели на данных, которые не участвовали в обучении и проверке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  <a:defRPr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24" name="Google Shape;124;p16"/>
          <p:cNvCxnSpPr>
            <a:cxnSpLocks/>
          </p:cNvCxnSpPr>
          <p:nvPr/>
        </p:nvCxnSpPr>
        <p:spPr bwMode="auto">
          <a:xfrm rot="10800000">
            <a:off x="4028675" y="1797475"/>
            <a:ext cx="8547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/>
          <p:nvPr/>
        </p:nvPicPr>
        <p:blipFill>
          <a:blip r:embed="rId2">
            <a:alphaModFix/>
          </a:blip>
          <a:srcRect l="13156" r="30593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 bwMode="auto">
          <a:xfrm rot="10800000" flipH="1">
            <a:off x="5010149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 bwMode="auto"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158" name="Google Shape;158;p19"/>
          <p:cNvCxnSpPr>
            <a:cxnSpLocks/>
          </p:cNvCxnSpPr>
          <p:nvPr/>
        </p:nvCxnSpPr>
        <p:spPr bwMode="auto"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>
            <a:cxnSpLocks/>
          </p:cNvCxnSpPr>
          <p:nvPr/>
        </p:nvCxnSpPr>
        <p:spPr bwMode="auto"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 bwMode="auto">
          <a:xfrm>
            <a:off x="624254" y="115189"/>
            <a:ext cx="9648210" cy="843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400">
                <a:solidFill>
                  <a:srgbClr val="2064FB"/>
                </a:solidFill>
                <a:latin typeface="Arial"/>
                <a:ea typeface="Arial"/>
                <a:cs typeface="Arial"/>
              </a:rPr>
              <a:t>Проверка модели на новых данных</a:t>
            </a:r>
            <a:endParaRPr sz="4400">
              <a:solidFill>
                <a:srgbClr val="2064FB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1" name="Google Shape;161;p19"/>
          <p:cNvSpPr/>
          <p:nvPr/>
        </p:nvSpPr>
        <p:spPr bwMode="auto">
          <a:xfrm rot="8099999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 bwMode="auto">
          <a:xfrm flipH="1">
            <a:off x="624255" y="1073549"/>
            <a:ext cx="5285346" cy="4557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4999"/>
              </a:lnSpc>
              <a:buClr>
                <a:schemeClr val="dk1"/>
              </a:buClr>
              <a:buSzPts val="1100"/>
              <a:defRPr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Последняя дата, участвующая в обучении, валидации и тестировании 22 июля 2022 года, с этого дня появились новые данные, на которых мы и будем тестировать нашу модель.</a:t>
            </a:r>
            <a:endParaRPr/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grpSp>
        <p:nvGrpSpPr>
          <p:cNvPr id="1126019704" name="Google Shape;288;p29"/>
          <p:cNvGrpSpPr/>
          <p:nvPr/>
        </p:nvGrpSpPr>
        <p:grpSpPr bwMode="auto">
          <a:xfrm>
            <a:off x="-153" y="3"/>
            <a:ext cx="10763529" cy="9256986"/>
            <a:chOff x="0" y="0"/>
            <a:chExt cx="10763529" cy="9256986"/>
          </a:xfrm>
        </p:grpSpPr>
        <p:sp>
          <p:nvSpPr>
            <p:cNvPr id="250341283" name="Google Shape;289;p29"/>
            <p:cNvSpPr/>
            <p:nvPr/>
          </p:nvSpPr>
          <p:spPr bwMode="auto">
            <a:xfrm rot="5399976">
              <a:off x="7650" y="-7649"/>
              <a:ext cx="3013799" cy="3029099"/>
            </a:xfrm>
            <a:prstGeom prst="rtTriangle">
              <a:avLst/>
            </a:prstGeom>
            <a:solidFill>
              <a:srgbClr val="EEF0F2"/>
            </a:solidFill>
            <a:ln>
              <a:noFill/>
            </a:ln>
          </p:spPr>
          <p:txBody>
            <a:bodyPr spcFirstLastPara="1" wrap="square" lIns="91423" tIns="91423" rIns="91423" bIns="91423" anchor="ctr" anchorCtr="0">
              <a:noAutofit/>
            </a:bodyPr>
            <a:lstStyle/>
            <a:p>
              <a:pPr marL="0" lvl="0" indent="0" algn="l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22539712" name="Google Shape;291;p29"/>
            <p:cNvSpPr/>
            <p:nvPr/>
          </p:nvSpPr>
          <p:spPr bwMode="auto">
            <a:xfrm rot="8099983" flipH="1">
              <a:off x="7509822" y="6003279"/>
              <a:ext cx="3253707" cy="3253707"/>
            </a:xfrm>
            <a:custGeom>
              <a:avLst/>
              <a:gdLst/>
              <a:ahLst/>
              <a:cxnLst/>
              <a:rect l="l" t="t" r="r" b="b"/>
              <a:pathLst>
                <a:path w="3916118" h="3916118" extrusionOk="0">
                  <a:moveTo>
                    <a:pt x="3916118" y="0"/>
                  </a:moveTo>
                  <a:lnTo>
                    <a:pt x="3916118" y="3916118"/>
                  </a:lnTo>
                  <a:lnTo>
                    <a:pt x="0" y="3916118"/>
                  </a:lnTo>
                </a:path>
              </a:pathLst>
            </a:custGeom>
            <a:noFill/>
            <a:ln w="76200" cap="flat" cmpd="sng">
              <a:solidFill>
                <a:srgbClr val="C9CFD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98" tIns="60924" rIns="121898" bIns="60924" anchor="ctr" anchorCtr="0">
              <a:noAutofit/>
            </a:bodyPr>
            <a:lstStyle/>
            <a:p>
              <a:pPr marL="0" marR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</a:endParaRPr>
            </a:p>
          </p:txBody>
        </p:sp>
      </p:grpSp>
      <p:sp>
        <p:nvSpPr>
          <p:cNvPr id="485646011" name="Google Shape;292;p29"/>
          <p:cNvSpPr txBox="1"/>
          <p:nvPr/>
        </p:nvSpPr>
        <p:spPr bwMode="auto">
          <a:xfrm flipH="1">
            <a:off x="1051949" y="233523"/>
            <a:ext cx="10496549" cy="938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3" tIns="45698" rIns="91423" bIns="45698" anchor="ctr" anchorCtr="0">
            <a:noAutofit/>
          </a:bodyPr>
          <a:lstStyle/>
          <a:p>
            <a:pPr marL="0" lvl="0" indent="0" algn="ctr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00"/>
              <a:buFont typeface="Calibri"/>
              <a:buNone/>
              <a:defRPr/>
            </a:pPr>
            <a:r>
              <a:rPr lang="ru-RU" sz="2800">
                <a:solidFill>
                  <a:schemeClr val="accent1"/>
                </a:solidFill>
                <a:latin typeface="Arial"/>
                <a:ea typeface="Arial"/>
                <a:cs typeface="Arial"/>
              </a:rPr>
              <a:t>Визуализация торговли на тестовом периоде</a:t>
            </a:r>
            <a:endParaRPr sz="280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972571845" name="Google Shape;293;p29"/>
          <p:cNvCxnSpPr>
            <a:cxnSpLocks/>
          </p:cNvCxnSpPr>
          <p:nvPr/>
        </p:nvCxnSpPr>
        <p:spPr bwMode="auto">
          <a:xfrm rot="10799989">
            <a:off x="518774" y="958980"/>
            <a:ext cx="11562898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623391" y="1025209"/>
            <a:ext cx="11174666" cy="5770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646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485646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57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972571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/>
          <p:nvPr/>
        </p:nvSpPr>
        <p:spPr bwMode="auto">
          <a:xfrm rot="-2700000">
            <a:off x="-4320848" y="-53096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300" name="Google Shape;300;p30"/>
          <p:cNvSpPr/>
          <p:nvPr/>
        </p:nvSpPr>
        <p:spPr bwMode="auto">
          <a:xfrm rot="-2700000">
            <a:off x="7063460" y="-5462017"/>
            <a:ext cx="10768246" cy="10768034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pic>
        <p:nvPicPr>
          <p:cNvPr id="301" name="Google Shape;301;p30"/>
          <p:cNvPicPr/>
          <p:nvPr/>
        </p:nvPicPr>
        <p:blipFill>
          <a:blip r:embed="rId2">
            <a:alphaModFix/>
          </a:blip>
          <a:srcRect l="-5727" t="12146" r="16646" b="8569"/>
          <a:stretch/>
        </p:blipFill>
        <p:spPr bwMode="auto">
          <a:xfrm>
            <a:off x="2526983" y="2819725"/>
            <a:ext cx="9248400" cy="4628700"/>
          </a:xfrm>
          <a:prstGeom prst="triangle">
            <a:avLst>
              <a:gd name="adj" fmla="val 50000"/>
            </a:avLst>
          </a:prstGeom>
          <a:noFill/>
          <a:ln>
            <a:noFill/>
          </a:ln>
        </p:spPr>
      </p:pic>
      <p:pic>
        <p:nvPicPr>
          <p:cNvPr id="302" name="Google Shape;302;p30"/>
          <p:cNvPicPr/>
          <p:nvPr/>
        </p:nvPicPr>
        <p:blipFill>
          <a:blip r:embed="rId3">
            <a:alphaModFix/>
          </a:blip>
          <a:stretch/>
        </p:blipFill>
        <p:spPr bwMode="auto">
          <a:xfrm rot="2700007">
            <a:off x="2658994" y="4680469"/>
            <a:ext cx="8984378" cy="8984387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0"/>
          <p:cNvSpPr/>
          <p:nvPr/>
        </p:nvSpPr>
        <p:spPr bwMode="auto">
          <a:xfrm rot="-2700000">
            <a:off x="7063460" y="-6140317"/>
            <a:ext cx="10768246" cy="10768034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304" name="Google Shape;304;p30"/>
          <p:cNvSpPr/>
          <p:nvPr/>
        </p:nvSpPr>
        <p:spPr bwMode="auto">
          <a:xfrm rot="-2700000">
            <a:off x="-2123141" y="-4843408"/>
            <a:ext cx="9229016" cy="9229016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305" name="Google Shape;305;p30"/>
          <p:cNvCxnSpPr>
            <a:cxnSpLocks/>
          </p:cNvCxnSpPr>
          <p:nvPr/>
        </p:nvCxnSpPr>
        <p:spPr bwMode="auto">
          <a:xfrm>
            <a:off x="8677543" y="-1020440"/>
            <a:ext cx="5247300" cy="5247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6" name="Google Shape;306;p30"/>
          <p:cNvSpPr txBox="1"/>
          <p:nvPr/>
        </p:nvSpPr>
        <p:spPr bwMode="auto">
          <a:xfrm>
            <a:off x="560434" y="555800"/>
            <a:ext cx="5459100" cy="1002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/>
            </a:pPr>
            <a:r>
              <a:rPr lang="ru-RU" sz="5000">
                <a:solidFill>
                  <a:schemeClr val="dk1"/>
                </a:solidFill>
                <a:latin typeface="Arial"/>
                <a:ea typeface="Arial"/>
                <a:cs typeface="Arial"/>
              </a:rPr>
              <a:t>Вывод</a:t>
            </a:r>
            <a:endParaRPr sz="5000" i="0" u="none" strike="noStrike" cap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05198626" name="TextBox 1105198625"/>
          <p:cNvSpPr txBox="1"/>
          <p:nvPr/>
        </p:nvSpPr>
        <p:spPr bwMode="auto">
          <a:xfrm>
            <a:off x="52887" y="1558098"/>
            <a:ext cx="5272854" cy="36728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compatLnSpc="0">
            <a:spAutoFit/>
          </a:bodyPr>
          <a:lstStyle/>
          <a:p>
            <a:pPr lvl="0">
              <a:lnSpc>
                <a:spcPct val="114999"/>
              </a:lnSpc>
              <a:buClr>
                <a:schemeClr val="dk1"/>
              </a:buClr>
              <a:buSzPts val="1100"/>
              <a:defRPr/>
            </a:pPr>
            <a:r>
              <a:rPr lang="ru-RU" sz="2000" b="0" i="0" u="none" strike="noStrike" cap="none" spc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Результат на тестовых данных – 33,28 рублей, что в принципе неплохо, но это в два раза меньше, чем если бы мы в начале тестового периода купили один лот, а в конце продали.</a:t>
            </a:r>
            <a:endParaRPr sz="2000"/>
          </a:p>
          <a:p>
            <a:pPr>
              <a:defRPr/>
            </a:pPr>
            <a:r>
              <a:rPr lang="ru-RU" sz="2000" b="0" i="0" u="none" strike="noStrike" cap="none" spc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Причина такого результата – низкий процент входа в позицию – 21%, то есть почти 80% прогнозных входов оказались ниже фактических, при этом относительная ошибка входа составила всего 2%</a:t>
            </a: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11" name="Google Shape;311;p31"/>
          <p:cNvPicPr/>
          <p:nvPr/>
        </p:nvPicPr>
        <p:blipFill>
          <a:blip r:embed="rId2">
            <a:alphaModFix/>
          </a:blip>
          <a:srcRect l="32308" r="25991"/>
          <a:stretch/>
        </p:blipFill>
        <p:spPr bwMode="auto">
          <a:xfrm>
            <a:off x="6096000" y="0"/>
            <a:ext cx="6096000" cy="609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1" descr="D:\Наташа\корел\сувалкина\презентация НЕЙРОНКИ\ДОД\13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6096000" y="0"/>
            <a:ext cx="6095999" cy="60959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/>
          <p:nvPr/>
        </p:nvSpPr>
        <p:spPr bwMode="auto">
          <a:xfrm rot="5400000" flipH="1">
            <a:off x="6027000" y="-69000"/>
            <a:ext cx="6234300" cy="62343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314" name="Google Shape;314;p31"/>
          <p:cNvSpPr/>
          <p:nvPr/>
        </p:nvSpPr>
        <p:spPr bwMode="auto">
          <a:xfrm rot="5400000">
            <a:off x="7" y="-8"/>
            <a:ext cx="6096000" cy="60960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315" name="Google Shape;315;p31"/>
          <p:cNvSpPr txBox="1"/>
          <p:nvPr/>
        </p:nvSpPr>
        <p:spPr bwMode="auto">
          <a:xfrm>
            <a:off x="773823" y="2761885"/>
            <a:ext cx="10972800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900"/>
              <a:buFont typeface="Arial"/>
              <a:buNone/>
              <a:defRPr/>
            </a:pPr>
            <a:r>
              <a:rPr lang="ru-RU" sz="5500">
                <a:solidFill>
                  <a:schemeClr val="dk1"/>
                </a:solidFill>
                <a:latin typeface="Arial"/>
                <a:ea typeface="Arial"/>
                <a:cs typeface="Arial"/>
              </a:rPr>
              <a:t>Заключение</a:t>
            </a:r>
            <a:endParaRPr sz="55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 bwMode="auto">
          <a:xfrm>
            <a:off x="1362149" y="4959568"/>
            <a:ext cx="9467699" cy="1898380"/>
          </a:xfrm>
          <a:prstGeom prst="rect">
            <a:avLst/>
          </a:prstGeom>
        </p:spPr>
        <p:txBody>
          <a:bodyPr spcFirstLastPara="1" wrap="square" lIns="91424" tIns="45699" rIns="91424" bIns="45699" anchor="t" anchorCtr="0">
            <a:normAutofit lnSpcReduction="10000"/>
          </a:bodyPr>
          <a:lstStyle/>
          <a:p>
            <a:pPr marL="126999" lvl="0" indent="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/>
            </a:pPr>
            <a:r>
              <a:rPr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Нейронные сети хорошо обучаются и настраиваются для прогноза биржевых данных. Только сами биржевые данные слишком сильно изменяются, по этой причине сильно оптимизированная модель может показывать относительно плохие результаты: всего 2% отклонения прогноза от факта, а на выходе 80% неоткрытых позиций. С другой стороны – если бы была возможность создать прогнозный автомат, то это бы полностью уничтожило реальную экономику, а вслед за ней и биржевую торговлю.</a:t>
            </a:r>
          </a:p>
        </p:txBody>
      </p:sp>
      <p:sp>
        <p:nvSpPr>
          <p:cNvPr id="317" name="Google Shape;317;p31"/>
          <p:cNvSpPr/>
          <p:nvPr/>
        </p:nvSpPr>
        <p:spPr bwMode="auto">
          <a:xfrm rot="-2700000">
            <a:off x="-2820564" y="-8517027"/>
            <a:ext cx="10577327" cy="1057690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pic>
        <p:nvPicPr>
          <p:cNvPr id="318" name="Google Shape;318;p31"/>
          <p:cNvPicPr/>
          <p:nvPr/>
        </p:nvPicPr>
        <p:blipFill>
          <a:blip r:embed="rId4">
            <a:alphaModFix/>
          </a:blip>
          <a:stretch/>
        </p:blipFill>
        <p:spPr bwMode="auto">
          <a:xfrm>
            <a:off x="497450" y="367976"/>
            <a:ext cx="2937302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30" name="Google Shape;130;p17"/>
          <p:cNvPicPr/>
          <p:nvPr/>
        </p:nvPicPr>
        <p:blipFill>
          <a:blip r:embed="rId2">
            <a:alphaModFix/>
          </a:blip>
          <a:srcRect b="97673"/>
          <a:stretch/>
        </p:blipFill>
        <p:spPr bwMode="auto">
          <a:xfrm>
            <a:off x="-1482100" y="415781"/>
            <a:ext cx="7846775" cy="13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-1482102" y="1630976"/>
            <a:ext cx="7846775" cy="52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/>
          <p:nvPr/>
        </p:nvSpPr>
        <p:spPr bwMode="auto">
          <a:xfrm rot="2700000">
            <a:off x="-60817" y="-497683"/>
            <a:ext cx="10082211" cy="5008862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33" name="Google Shape;133;p17"/>
          <p:cNvSpPr/>
          <p:nvPr/>
        </p:nvSpPr>
        <p:spPr bwMode="auto">
          <a:xfrm rot="10800000">
            <a:off x="1635324" y="-1314450"/>
            <a:ext cx="6902100" cy="3429000"/>
          </a:xfrm>
          <a:prstGeom prst="triangle">
            <a:avLst>
              <a:gd name="adj" fmla="val 50000"/>
            </a:avLst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cxnSp>
        <p:nvCxnSpPr>
          <p:cNvPr id="134" name="Google Shape;134;p17"/>
          <p:cNvCxnSpPr>
            <a:cxnSpLocks/>
          </p:cNvCxnSpPr>
          <p:nvPr/>
        </p:nvCxnSpPr>
        <p:spPr bwMode="auto">
          <a:xfrm>
            <a:off x="60775" y="0"/>
            <a:ext cx="5732399" cy="5732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17"/>
          <p:cNvCxnSpPr>
            <a:cxnSpLocks/>
          </p:cNvCxnSpPr>
          <p:nvPr/>
        </p:nvCxnSpPr>
        <p:spPr bwMode="auto">
          <a:xfrm flipH="1">
            <a:off x="5412175" y="-266700"/>
            <a:ext cx="3248100" cy="3248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" name="Google Shape;136;p17"/>
          <p:cNvSpPr txBox="1"/>
          <p:nvPr/>
        </p:nvSpPr>
        <p:spPr bwMode="auto">
          <a:xfrm>
            <a:off x="7749589" y="777750"/>
            <a:ext cx="51324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5500">
                <a:solidFill>
                  <a:srgbClr val="2064FB"/>
                </a:solidFill>
                <a:latin typeface="Arial"/>
                <a:ea typeface="Arial"/>
                <a:cs typeface="Arial"/>
              </a:rPr>
              <a:t>Цель </a:t>
            </a:r>
            <a:endParaRPr sz="55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37" name="Google Shape;137;p17"/>
          <p:cNvSpPr txBox="1"/>
          <p:nvPr/>
        </p:nvSpPr>
        <p:spPr bwMode="auto">
          <a:xfrm>
            <a:off x="6600592" y="2006747"/>
            <a:ext cx="5403300" cy="4214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lvl="0" algn="l">
              <a:lnSpc>
                <a:spcPct val="200000"/>
              </a:lnSpc>
              <a:spcBef>
                <a:spcPts val="400"/>
              </a:spcBef>
              <a:spcAft>
                <a:spcPts val="0"/>
              </a:spcAft>
              <a:buClr>
                <a:srgbClr val="262626"/>
              </a:buClr>
              <a:buSzPts val="2400"/>
              <a:defRPr/>
            </a:pPr>
            <a:r>
              <a:rPr lang="ru-RU" sz="2400" dirty="0">
                <a:solidFill>
                  <a:srgbClr val="262626"/>
                </a:solidFill>
                <a:latin typeface="Arial"/>
                <a:ea typeface="Arial"/>
                <a:cs typeface="Arial"/>
              </a:rPr>
              <a:t>Разработка модели предсказания минимума и максимума дня для внутридневной системы спекулятивной торговли</a:t>
            </a:r>
            <a:endParaRPr sz="2400" dirty="0">
              <a:solidFill>
                <a:srgbClr val="262626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6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/>
          <p:nvPr/>
        </p:nvPicPr>
        <p:blipFill>
          <a:blip r:embed="rId2">
            <a:alphaModFix/>
          </a:blip>
          <a:srcRect l="28967" t="5446"/>
          <a:stretch/>
        </p:blipFill>
        <p:spPr bwMode="auto">
          <a:xfrm>
            <a:off x="4457700" y="0"/>
            <a:ext cx="77343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8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029000" y="0"/>
            <a:ext cx="7163049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/>
          <p:nvPr/>
        </p:nvSpPr>
        <p:spPr bwMode="auto">
          <a:xfrm>
            <a:off x="5335257" y="6"/>
            <a:ext cx="6856800" cy="6856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45" name="Google Shape;145;p18"/>
          <p:cNvSpPr/>
          <p:nvPr/>
        </p:nvSpPr>
        <p:spPr bwMode="auto">
          <a:xfrm>
            <a:off x="0" y="0"/>
            <a:ext cx="5372100" cy="685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46" name="Google Shape;146;p18"/>
          <p:cNvSpPr/>
          <p:nvPr/>
        </p:nvSpPr>
        <p:spPr bwMode="auto">
          <a:xfrm rot="5400000">
            <a:off x="-50" y="150"/>
            <a:ext cx="5029200" cy="5028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147" name="Google Shape;147;p18"/>
          <p:cNvCxnSpPr>
            <a:cxnSpLocks/>
          </p:cNvCxnSpPr>
          <p:nvPr/>
        </p:nvCxnSpPr>
        <p:spPr bwMode="auto">
          <a:xfrm rot="10800000">
            <a:off x="4212525" y="-114375"/>
            <a:ext cx="4304100" cy="4304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18"/>
          <p:cNvSpPr/>
          <p:nvPr/>
        </p:nvSpPr>
        <p:spPr bwMode="auto">
          <a:xfrm>
            <a:off x="787692" y="269850"/>
            <a:ext cx="4052664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5500">
                <a:solidFill>
                  <a:srgbClr val="2064FB"/>
                </a:solidFill>
                <a:latin typeface="Arial"/>
                <a:ea typeface="Arial"/>
                <a:cs typeface="Arial"/>
              </a:rPr>
              <a:t>Задачи</a:t>
            </a:r>
            <a:endParaRPr sz="5500" i="0" u="none" strike="noStrike" cap="none">
              <a:solidFill>
                <a:srgbClr val="2064FB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1"/>
          </p:nvPr>
        </p:nvSpPr>
        <p:spPr bwMode="auto">
          <a:xfrm>
            <a:off x="609600" y="1276350"/>
            <a:ext cx="6856800" cy="558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Получение данных с Московской биржи.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Обработка полученных данных.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Создание базовой модели предсказания входа и выхода из позиции.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Разработка методики оценки модели с целью максимизации прибыли торговой системы.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Создания различных вариантов модели с целью выбора окончательного варианта модели.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Выбор окончательного варианта модели.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Получение данных за период от момента предыдущего получения данных до момента выбора окончательного варианта, и их обработка.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Тестирование окончательной модели на данных, которые не использовались в обучении и проверке.</a:t>
            </a:r>
            <a:endParaRPr/>
          </a:p>
          <a:p>
            <a:pPr marL="469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Выводы по результатам тестирования.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2000"/>
              </a:spcBef>
              <a:spcAft>
                <a:spcPts val="200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54" name="Google Shape;154;p19"/>
          <p:cNvPicPr/>
          <p:nvPr/>
        </p:nvPicPr>
        <p:blipFill>
          <a:blip r:embed="rId2">
            <a:alphaModFix/>
          </a:blip>
          <a:srcRect l="13156" r="30593"/>
          <a:stretch/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 descr="D:\Наташа\корел\сувалкина\презентация НЕЙРОНКИ\ДОД\13.png"/>
          <p:cNvPicPr/>
          <p:nvPr/>
        </p:nvPicPr>
        <p:blipFill>
          <a:blip r:embed="rId3">
            <a:alphaModFix/>
          </a:blip>
          <a:stretch/>
        </p:blipFill>
        <p:spPr bwMode="auto">
          <a:xfrm>
            <a:off x="5334000" y="0"/>
            <a:ext cx="6858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/>
          <p:nvPr/>
        </p:nvSpPr>
        <p:spPr bwMode="auto">
          <a:xfrm rot="10800000" flipH="1">
            <a:off x="5010149" y="-150"/>
            <a:ext cx="7182000" cy="71820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57" name="Google Shape;157;p19"/>
          <p:cNvSpPr/>
          <p:nvPr/>
        </p:nvSpPr>
        <p:spPr bwMode="auto">
          <a:xfrm rot="-2700000">
            <a:off x="6658158" y="-1459142"/>
            <a:ext cx="2877783" cy="2877783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158" name="Google Shape;158;p19"/>
          <p:cNvCxnSpPr>
            <a:cxnSpLocks/>
          </p:cNvCxnSpPr>
          <p:nvPr/>
        </p:nvCxnSpPr>
        <p:spPr bwMode="auto">
          <a:xfrm flipH="1">
            <a:off x="5909750" y="-150"/>
            <a:ext cx="5791500" cy="57921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19"/>
          <p:cNvCxnSpPr>
            <a:cxnSpLocks/>
          </p:cNvCxnSpPr>
          <p:nvPr/>
        </p:nvCxnSpPr>
        <p:spPr bwMode="auto">
          <a:xfrm>
            <a:off x="5409025" y="-150"/>
            <a:ext cx="2754300" cy="2754300"/>
          </a:xfrm>
          <a:prstGeom prst="straightConnector1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0" name="Google Shape;160;p19"/>
          <p:cNvSpPr txBox="1"/>
          <p:nvPr/>
        </p:nvSpPr>
        <p:spPr bwMode="auto">
          <a:xfrm>
            <a:off x="624255" y="115189"/>
            <a:ext cx="6066692" cy="11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4800">
                <a:solidFill>
                  <a:srgbClr val="2064FB"/>
                </a:solidFill>
                <a:latin typeface="Arial"/>
                <a:ea typeface="Arial"/>
                <a:cs typeface="Arial"/>
              </a:rPr>
              <a:t>Обучающая база</a:t>
            </a:r>
            <a:endParaRPr sz="4800">
              <a:solidFill>
                <a:srgbClr val="2064FB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61" name="Google Shape;161;p19"/>
          <p:cNvSpPr/>
          <p:nvPr/>
        </p:nvSpPr>
        <p:spPr bwMode="auto">
          <a:xfrm rot="8099999">
            <a:off x="-726208" y="6236643"/>
            <a:ext cx="1360615" cy="1360615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62" name="Google Shape;162;p19"/>
          <p:cNvSpPr txBox="1"/>
          <p:nvPr/>
        </p:nvSpPr>
        <p:spPr bwMode="auto">
          <a:xfrm flipH="1">
            <a:off x="624255" y="958361"/>
            <a:ext cx="6938470" cy="568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lnSpc>
                <a:spcPct val="114999"/>
              </a:lnSpc>
              <a:buClr>
                <a:schemeClr val="dk1"/>
              </a:buClr>
              <a:buSzPts val="1100"/>
              <a:defRPr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На основании документа </a:t>
            </a:r>
            <a:r>
              <a:rPr lang="ru-RU" sz="1800" u="sng">
                <a:solidFill>
                  <a:srgbClr val="1155CC"/>
                </a:solidFill>
                <a:latin typeface="Arial"/>
                <a:ea typeface="Arial"/>
                <a:hlinkClick r:id="rId4" tooltip="https://fs.moex.com/files/6523"/>
              </a:rPr>
              <a:t>https://fs.moex.com/files/6523 </a:t>
            </a: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был разработан алгоритм получения дневных котировок акции Газпром нефть с начала торгов этим активом (10 июля 2003 года) по 8 июля 2022 года (4734 записи). Оставлены следующие признаки:</a:t>
            </a:r>
            <a:endParaRPr sz="1800"/>
          </a:p>
          <a:p>
            <a:pPr marL="285750" lvl="0" indent="-285750">
              <a:lnSpc>
                <a:spcPct val="114999"/>
              </a:lnSpc>
              <a:buClr>
                <a:schemeClr val="dk1"/>
              </a:buClr>
              <a:buSzPts val="1100"/>
              <a:buFont typeface="Arial"/>
              <a:buChar char="•"/>
              <a:defRPr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Дата (время) как индекс;</a:t>
            </a:r>
            <a:endParaRPr sz="1800"/>
          </a:p>
          <a:p>
            <a:pPr marL="285750" lvl="0" indent="-285750">
              <a:lnSpc>
                <a:spcPct val="114999"/>
              </a:lnSpc>
              <a:buClr>
                <a:schemeClr val="dk1"/>
              </a:buClr>
              <a:buSzPts val="1100"/>
              <a:buFont typeface="Arial"/>
              <a:buChar char="•"/>
              <a:defRPr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Цены открытия, максимума, минимума и закрытия периода (в рублях);</a:t>
            </a:r>
            <a:endParaRPr sz="1800"/>
          </a:p>
          <a:p>
            <a:pPr marL="285750" lvl="0" indent="-285750">
              <a:lnSpc>
                <a:spcPct val="114999"/>
              </a:lnSpc>
              <a:buClr>
                <a:schemeClr val="dk1"/>
              </a:buClr>
              <a:buSzPts val="1100"/>
              <a:buFont typeface="Arial"/>
              <a:buChar char="•"/>
              <a:defRPr/>
            </a:pPr>
            <a:r>
              <a:rPr lang="ru-RU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</a:rPr>
              <a:t>Объем торгов (в контрактах).</a:t>
            </a:r>
            <a:endParaRPr sz="1800"/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Удалены записи по дополнительным режимам торгов, а также нулевые значения в неторговые дни.</a:t>
            </a:r>
            <a:endParaRPr sz="1800"/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Обучающая выборка занимает 0,9 от всей.</a:t>
            </a:r>
            <a:endParaRPr sz="1800"/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Что составляет 4260 записей.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1000"/>
              </a:spcBef>
              <a:spcAft>
                <a:spcPts val="1000"/>
              </a:spcAft>
              <a:buNone/>
              <a:defRPr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8" name="Google Shape;168;p20" descr="D:\Наташа\корел\сувалкина\презентация НЕЙРОНКИ\ДОД\20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5505450" y="0"/>
            <a:ext cx="6686551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 bwMode="auto">
          <a:xfrm rot="-2700000">
            <a:off x="80358" y="-1459142"/>
            <a:ext cx="2877783" cy="2877783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cxnSp>
        <p:nvCxnSpPr>
          <p:cNvPr id="171" name="Google Shape;171;p20"/>
          <p:cNvCxnSpPr>
            <a:cxnSpLocks/>
          </p:cNvCxnSpPr>
          <p:nvPr/>
        </p:nvCxnSpPr>
        <p:spPr bwMode="auto">
          <a:xfrm flipH="1">
            <a:off x="-964650" y="741475"/>
            <a:ext cx="2583900" cy="2584500"/>
          </a:xfrm>
          <a:prstGeom prst="straightConnector1">
            <a:avLst/>
          </a:prstGeom>
          <a:noFill/>
          <a:ln w="76200" cap="flat" cmpd="sng">
            <a:solidFill>
              <a:srgbClr val="2763F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2" name="Google Shape;172;p20"/>
          <p:cNvSpPr/>
          <p:nvPr/>
        </p:nvSpPr>
        <p:spPr bwMode="auto">
          <a:xfrm rot="8099999">
            <a:off x="3066762" y="5688590"/>
            <a:ext cx="3719523" cy="3719523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 bwMode="auto">
          <a:xfrm>
            <a:off x="767408" y="162980"/>
            <a:ext cx="10363200" cy="578494"/>
          </a:xfrm>
        </p:spPr>
        <p:txBody>
          <a:bodyPr/>
          <a:lstStyle/>
          <a:p>
            <a:pPr>
              <a:defRPr/>
            </a:pPr>
            <a:r>
              <a:rPr lang="ru-RU" sz="4000">
                <a:solidFill>
                  <a:srgbClr val="0070C0"/>
                </a:solidFill>
              </a:rPr>
              <a:t>Идеальный результат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055440" y="742808"/>
            <a:ext cx="10809530" cy="5905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600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78" name="Google Shape;178;p21" descr="D:\Наташа\корел\сувалкина\презентация НЕЙРОНКИ\ДОД\20.png"/>
          <p:cNvPicPr/>
          <p:nvPr/>
        </p:nvPicPr>
        <p:blipFill>
          <a:blip r:embed="rId2">
            <a:alphaModFix/>
          </a:blip>
          <a:stretch/>
        </p:blipFill>
        <p:spPr bwMode="auto">
          <a:xfrm>
            <a:off x="6311167" y="467933"/>
            <a:ext cx="5434799" cy="587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1"/>
          <p:cNvSpPr txBox="1">
            <a:spLocks noGrp="1"/>
          </p:cNvSpPr>
          <p:nvPr>
            <p:ph type="title"/>
          </p:nvPr>
        </p:nvSpPr>
        <p:spPr bwMode="auto">
          <a:xfrm>
            <a:off x="715375" y="467933"/>
            <a:ext cx="5164500" cy="1143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pPr>
            <a:r>
              <a:rPr lang="ru-RU" sz="4400">
                <a:solidFill>
                  <a:schemeClr val="dk1"/>
                </a:solidFill>
                <a:latin typeface="Arial"/>
                <a:ea typeface="Arial"/>
                <a:cs typeface="Arial"/>
              </a:rPr>
              <a:t>Базовая модель</a:t>
            </a:r>
            <a:endParaRPr sz="4400">
              <a:solidFill>
                <a:srgbClr val="2064FB"/>
              </a:solidFill>
              <a:latin typeface="Arial"/>
              <a:ea typeface="Arial"/>
              <a:cs typeface="Arial"/>
            </a:endParaRPr>
          </a:p>
        </p:txBody>
      </p:sp>
      <p:cxnSp>
        <p:nvCxnSpPr>
          <p:cNvPr id="180" name="Google Shape;180;p21"/>
          <p:cNvCxnSpPr>
            <a:cxnSpLocks/>
          </p:cNvCxnSpPr>
          <p:nvPr/>
        </p:nvCxnSpPr>
        <p:spPr bwMode="auto">
          <a:xfrm>
            <a:off x="518800" y="0"/>
            <a:ext cx="0" cy="2495700"/>
          </a:xfrm>
          <a:prstGeom prst="straightConnector1">
            <a:avLst/>
          </a:prstGeom>
          <a:noFill/>
          <a:ln w="76200" cap="flat" cmpd="sng">
            <a:solidFill>
              <a:srgbClr val="2064F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21"/>
          <p:cNvSpPr txBox="1"/>
          <p:nvPr/>
        </p:nvSpPr>
        <p:spPr bwMode="auto">
          <a:xfrm>
            <a:off x="715375" y="1951892"/>
            <a:ext cx="5343600" cy="4395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rm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Целевые признаки: минимум и максимум следующего дня (выборка начинается с второго значения). </a:t>
            </a:r>
            <a:endParaRPr lang="en-US"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Входящие признаки предыдущего дня (то есть, без последнего дня): все 5 признаков.</a:t>
            </a:r>
            <a:endParaRPr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Нормализация – </a:t>
            </a:r>
            <a:r>
              <a:rPr lang="en-US" sz="1800">
                <a:latin typeface="Arial"/>
                <a:ea typeface="Arial"/>
                <a:cs typeface="Arial"/>
              </a:rPr>
              <a:t>MinMaxScaler.</a:t>
            </a:r>
            <a:endParaRPr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Оптимизатор – </a:t>
            </a:r>
            <a:r>
              <a:rPr lang="en-US" sz="1800">
                <a:latin typeface="Arial"/>
                <a:ea typeface="Arial"/>
                <a:cs typeface="Arial"/>
              </a:rPr>
              <a:t>Adam </a:t>
            </a:r>
            <a:r>
              <a:rPr lang="ru-RU" sz="1800">
                <a:latin typeface="Arial"/>
                <a:ea typeface="Arial"/>
                <a:cs typeface="Arial"/>
              </a:rPr>
              <a:t>со скоростью 0.0001.</a:t>
            </a:r>
            <a:endParaRPr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Функция потерь – средняя абсолютная ошибка.</a:t>
            </a:r>
            <a:endParaRPr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Метрики – среднеквадратичная ошибка.</a:t>
            </a:r>
            <a:endParaRPr lang="en-US"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Число пакетов (</a:t>
            </a:r>
            <a:r>
              <a:rPr lang="en-US" sz="1800">
                <a:latin typeface="Arial"/>
                <a:ea typeface="Arial"/>
                <a:cs typeface="Arial"/>
              </a:rPr>
              <a:t>batch size) </a:t>
            </a:r>
            <a:r>
              <a:rPr lang="ru-RU" sz="1800">
                <a:latin typeface="Arial"/>
                <a:ea typeface="Arial"/>
                <a:cs typeface="Arial"/>
              </a:rPr>
              <a:t>– 32.</a:t>
            </a:r>
            <a:endParaRPr lang="en-US"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Число проходов </a:t>
            </a:r>
            <a:r>
              <a:rPr lang="en-US" sz="1800">
                <a:latin typeface="Arial"/>
                <a:ea typeface="Arial"/>
                <a:cs typeface="Arial"/>
              </a:rPr>
              <a:t>(epochs)</a:t>
            </a:r>
            <a:r>
              <a:rPr lang="ru-RU" sz="1800">
                <a:latin typeface="Arial"/>
                <a:ea typeface="Arial"/>
                <a:cs typeface="Arial"/>
              </a:rPr>
              <a:t> – 16.</a:t>
            </a:r>
            <a:endParaRPr/>
          </a:p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Проверочная выборка составляет 0.1 от всей длины.</a:t>
            </a: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00000"/>
              </a:lnSpc>
              <a:spcBef>
                <a:spcPts val="1300"/>
              </a:spcBef>
              <a:spcAft>
                <a:spcPts val="1300"/>
              </a:spcAft>
              <a:buNone/>
              <a:defRPr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17324" y="485982"/>
            <a:ext cx="4759346" cy="58611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87" name="Google Shape;187;p22" descr="D:\Наташа\корел\сувалкина\презентация НЕЙРОНКИ\ДОД\1.png"/>
          <p:cNvPicPr/>
          <p:nvPr/>
        </p:nvPicPr>
        <p:blipFill>
          <a:blip r:embed="rId2">
            <a:alphaModFix amt="25000"/>
          </a:blip>
          <a:stretch/>
        </p:blipFill>
        <p:spPr bwMode="auto">
          <a:xfrm>
            <a:off x="0" y="533400"/>
            <a:ext cx="6204803" cy="581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 bwMode="auto">
          <a:xfrm>
            <a:off x="7578969" y="533350"/>
            <a:ext cx="3947745" cy="131303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/>
            </a:pPr>
            <a:r>
              <a:rPr lang="ru-RU" sz="4000">
                <a:solidFill>
                  <a:schemeClr val="dk1"/>
                </a:solidFill>
                <a:latin typeface="Arial"/>
                <a:ea typeface="Arial"/>
                <a:cs typeface="Arial"/>
              </a:rPr>
              <a:t>Результаты обучения</a:t>
            </a:r>
            <a:endParaRPr sz="40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89" name="Google Shape;189;p22"/>
          <p:cNvSpPr/>
          <p:nvPr/>
        </p:nvSpPr>
        <p:spPr bwMode="auto">
          <a:xfrm rot="10800000">
            <a:off x="10621108" y="533350"/>
            <a:ext cx="1303642" cy="1466400"/>
          </a:xfrm>
          <a:prstGeom prst="rtTriangle">
            <a:avLst/>
          </a:prstGeom>
          <a:solidFill>
            <a:srgbClr val="C9CF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90" name="Google Shape;190;p22"/>
          <p:cNvSpPr txBox="1"/>
          <p:nvPr/>
        </p:nvSpPr>
        <p:spPr bwMode="auto">
          <a:xfrm>
            <a:off x="7578969" y="2231781"/>
            <a:ext cx="4295192" cy="33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По графику обучения мы видим, что 16 проходов вполне достаточно.</a:t>
            </a:r>
            <a:endParaRPr/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r>
              <a:rPr lang="ru-RU" sz="1800">
                <a:latin typeface="Arial"/>
                <a:ea typeface="Arial"/>
                <a:cs typeface="Arial"/>
              </a:rPr>
              <a:t>Средняя абсолютная ошибка на последнем прогоне составила чуть больше </a:t>
            </a:r>
            <a:r>
              <a:rPr lang="en-US" sz="1800">
                <a:latin typeface="Arial"/>
                <a:ea typeface="Arial"/>
                <a:cs typeface="Arial"/>
              </a:rPr>
              <a:t>0,01</a:t>
            </a:r>
            <a:r>
              <a:rPr lang="ru-RU" sz="1800">
                <a:latin typeface="Arial"/>
                <a:ea typeface="Arial"/>
                <a:cs typeface="Arial"/>
              </a:rPr>
              <a:t>, что является очень хорошим результатом</a:t>
            </a: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  <a:p>
            <a:pPr marL="0" lvl="0" indent="0" algn="l">
              <a:lnSpc>
                <a:spcPct val="114999"/>
              </a:lnSpc>
              <a:spcBef>
                <a:spcPts val="360"/>
              </a:spcBef>
              <a:spcAft>
                <a:spcPts val="0"/>
              </a:spcAft>
              <a:buNone/>
              <a:defRPr/>
            </a:pPr>
            <a:endParaRPr sz="1800">
              <a:latin typeface="Arial"/>
              <a:ea typeface="Arial"/>
              <a:cs typeface="Arial"/>
            </a:endParaRPr>
          </a:p>
        </p:txBody>
      </p:sp>
      <p:cxnSp>
        <p:nvCxnSpPr>
          <p:cNvPr id="191" name="Google Shape;191;p22"/>
          <p:cNvCxnSpPr>
            <a:cxnSpLocks/>
          </p:cNvCxnSpPr>
          <p:nvPr/>
        </p:nvCxnSpPr>
        <p:spPr bwMode="auto">
          <a:xfrm rot="10800000">
            <a:off x="9502900" y="-963400"/>
            <a:ext cx="2188200" cy="2188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914" y="358534"/>
            <a:ext cx="7626897" cy="59850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/>
          <p:nvPr/>
        </p:nvSpPr>
        <p:spPr bwMode="auto">
          <a:xfrm rot="5400000">
            <a:off x="17145" y="-17244"/>
            <a:ext cx="6806400" cy="6840900"/>
          </a:xfrm>
          <a:prstGeom prst="rtTriangle">
            <a:avLst/>
          </a:prstGeom>
          <a:solidFill>
            <a:srgbClr val="EEF0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198" name="Google Shape;198;p23"/>
          <p:cNvSpPr/>
          <p:nvPr/>
        </p:nvSpPr>
        <p:spPr bwMode="auto">
          <a:xfrm>
            <a:off x="806200" y="1942300"/>
            <a:ext cx="5116800" cy="4169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pic>
        <p:nvPicPr>
          <p:cNvPr id="199" name="Google Shape;199;p23" descr="D:\Наташа\корел\сувалкина\презентация НЕЙРОНКИ\ДОД\1.png"/>
          <p:cNvPicPr/>
          <p:nvPr/>
        </p:nvPicPr>
        <p:blipFill>
          <a:blip r:embed="rId2">
            <a:alphaModFix amt="25000"/>
          </a:blip>
          <a:stretch/>
        </p:blipFill>
        <p:spPr bwMode="auto">
          <a:xfrm>
            <a:off x="806200" y="1942300"/>
            <a:ext cx="5116799" cy="416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/>
          <p:nvPr/>
        </p:nvSpPr>
        <p:spPr bwMode="auto">
          <a:xfrm rot="-8099999">
            <a:off x="-2027247" y="4665906"/>
            <a:ext cx="2948211" cy="2948635"/>
          </a:xfrm>
          <a:prstGeom prst="rtTriangle">
            <a:avLst/>
          </a:prstGeom>
          <a:noFill/>
          <a:ln w="76200" cap="flat" cmpd="sng">
            <a:solidFill>
              <a:srgbClr val="C9CFD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 bwMode="auto">
          <a:xfrm>
            <a:off x="422032" y="79131"/>
            <a:ext cx="8009792" cy="772379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/>
            </a:pPr>
            <a:r>
              <a:rPr lang="ru-RU" sz="4400">
                <a:latin typeface="Arial"/>
                <a:ea typeface="Arial"/>
                <a:cs typeface="Arial"/>
              </a:rPr>
              <a:t>Автокорреляция модели</a:t>
            </a:r>
            <a:endParaRPr sz="4400">
              <a:latin typeface="Arial"/>
              <a:ea typeface="Arial"/>
              <a:cs typeface="Arial"/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 bwMode="auto">
          <a:xfrm>
            <a:off x="8792309" y="1433146"/>
            <a:ext cx="2785102" cy="34309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04800" lvl="0" indent="-177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  <a:defRPr/>
            </a:pPr>
            <a:r>
              <a:rPr lang="ru-RU" sz="1800">
                <a:solidFill>
                  <a:schemeClr val="dk1"/>
                </a:solidFill>
                <a:latin typeface="Arial"/>
                <a:ea typeface="Arial"/>
                <a:cs typeface="Arial"/>
              </a:rPr>
              <a:t>Автокорреляция не идеальная, но с учетом смещения на 1 день вполне уместная.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4" name="Google Shape;204;p23"/>
          <p:cNvSpPr/>
          <p:nvPr/>
        </p:nvSpPr>
        <p:spPr bwMode="auto">
          <a:xfrm rot="8099999">
            <a:off x="11484842" y="6236643"/>
            <a:ext cx="1360615" cy="1360615"/>
          </a:xfrm>
          <a:prstGeom prst="rtTriangle">
            <a:avLst/>
          </a:prstGeom>
          <a:solidFill>
            <a:srgbClr val="2064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50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246185" y="851510"/>
            <a:ext cx="8546123" cy="575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6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916</Words>
  <Application>Microsoft Office PowerPoint</Application>
  <DocSecurity>0</DocSecurity>
  <PresentationFormat>Широкоэкранный</PresentationFormat>
  <Paragraphs>165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Calibri Light</vt:lpstr>
      <vt:lpstr>Calibri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Идеальный результат</vt:lpstr>
      <vt:lpstr>Базовая модель</vt:lpstr>
      <vt:lpstr>Результаты обучения</vt:lpstr>
      <vt:lpstr>Автокорреляция модели</vt:lpstr>
      <vt:lpstr>Презентация PowerPoint</vt:lpstr>
      <vt:lpstr>Презентация PowerPoint</vt:lpstr>
      <vt:lpstr>Презентация PowerPoint</vt:lpstr>
      <vt:lpstr>Варианты улучшения результата</vt:lpstr>
      <vt:lpstr>Презентация PowerPoint</vt:lpstr>
      <vt:lpstr>Результаты экспериментов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usr</dc:creator>
  <cp:keywords/>
  <dc:description/>
  <cp:lastModifiedBy>usr</cp:lastModifiedBy>
  <cp:revision>49</cp:revision>
  <dcterms:modified xsi:type="dcterms:W3CDTF">2022-11-20T05:37:06Z</dcterms:modified>
  <cp:category/>
  <dc:identifier/>
  <cp:contentStatus/>
  <dc:language/>
  <cp:version/>
</cp:coreProperties>
</file>